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11927" r:id="rId2"/>
    <p:sldId id="11931" r:id="rId3"/>
    <p:sldId id="11934" r:id="rId4"/>
    <p:sldId id="11935" r:id="rId5"/>
    <p:sldId id="1193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04" autoAdjust="0"/>
    <p:restoredTop sz="94660"/>
  </p:normalViewPr>
  <p:slideViewPr>
    <p:cSldViewPr snapToGrid="0">
      <p:cViewPr>
        <p:scale>
          <a:sx n="75" d="100"/>
          <a:sy n="75" d="100"/>
        </p:scale>
        <p:origin x="54" y="4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jp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jp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tif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tif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 blue">
    <p:bg>
      <p:bgPr>
        <a:solidFill>
          <a:srgbClr val="02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E73B716-5AC1-4E6F-99C0-F195B0C587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805" y="2540313"/>
            <a:ext cx="9401560" cy="1793104"/>
          </a:xfrm>
          <a:noFill/>
        </p:spPr>
        <p:txBody>
          <a:bodyPr lIns="0" tIns="0" rIns="0" bIns="182880" anchor="b" anchorCtr="0"/>
          <a:lstStyle>
            <a:lvl1pPr>
              <a:defRPr sz="5400" strike="noStrike" spc="-147" baseline="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/>
              <a:t>Azure presentation</a:t>
            </a:r>
            <a:br>
              <a:rPr lang="en-US"/>
            </a:br>
            <a:r>
              <a:rPr lang="en-US"/>
              <a:t>title or event name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E78FD896-9F6B-4251-9F12-35FEF1AF740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4805" y="4342825"/>
            <a:ext cx="9401560" cy="945435"/>
          </a:xfr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65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7B851A-3B2C-4EDA-B13E-9D38A55F249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09" y="1"/>
            <a:ext cx="3273053" cy="1082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576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BDBC305C-A9C3-4278-AFC0-C99DFD80A6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3"/>
            <a:ext cx="11336039" cy="758022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 sz="3400">
                <a:solidFill>
                  <a:schemeClr val="tx2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868774114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7318" y="1124691"/>
            <a:ext cx="11339774" cy="83099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371"/>
              </a:spcAft>
              <a:buNone/>
              <a:defRPr sz="1800" b="0" i="0">
                <a:solidFill>
                  <a:srgbClr val="000000"/>
                </a:solidFill>
                <a:latin typeface="+mn-lt"/>
              </a:defRPr>
            </a:lvl1pPr>
            <a:lvl2pPr marL="224054" indent="0">
              <a:lnSpc>
                <a:spcPct val="100000"/>
              </a:lnSpc>
              <a:spcBef>
                <a:spcPts val="0"/>
              </a:spcBef>
              <a:spcAft>
                <a:spcPts val="1371"/>
              </a:spcAft>
              <a:buNone/>
              <a:defRPr sz="1765">
                <a:solidFill>
                  <a:srgbClr val="000000"/>
                </a:solidFill>
              </a:defRPr>
            </a:lvl2pPr>
            <a:lvl3pPr marL="448107" indent="0">
              <a:lnSpc>
                <a:spcPct val="100000"/>
              </a:lnSpc>
              <a:spcBef>
                <a:spcPts val="0"/>
              </a:spcBef>
              <a:spcAft>
                <a:spcPts val="1371"/>
              </a:spcAft>
              <a:buNone/>
              <a:defRPr sz="1371">
                <a:solidFill>
                  <a:srgbClr val="000000"/>
                </a:solidFill>
              </a:defRPr>
            </a:lvl3pPr>
            <a:lvl4pPr marL="672161" indent="0">
              <a:spcBef>
                <a:spcPts val="0"/>
              </a:spcBef>
              <a:spcAft>
                <a:spcPts val="1273"/>
              </a:spcAft>
              <a:buNone/>
              <a:defRPr sz="1961"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Body copy Segoe Regular 18.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4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Three column text layout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6849D465-70FF-451A-8BED-41C7ADC6306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6425" y="2313290"/>
            <a:ext cx="3630521" cy="260249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None/>
              <a:defRPr sz="1400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2FCB46-ABD2-4E30-8117-D04A4847253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81361" y="2313290"/>
            <a:ext cx="3623050" cy="260249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None/>
              <a:defRPr sz="1400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6529D97-59E4-4F82-95B3-25E40D5A28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26964" y="2313292"/>
            <a:ext cx="3630521" cy="2649187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None/>
              <a:defRPr sz="1400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3053341-E5CB-4603-A7D1-F64915184546}"/>
              </a:ext>
            </a:extLst>
          </p:cNvPr>
          <p:cNvGrpSpPr/>
          <p:nvPr userDrawn="1"/>
        </p:nvGrpSpPr>
        <p:grpSpPr>
          <a:xfrm>
            <a:off x="436379" y="6431005"/>
            <a:ext cx="11326085" cy="94962"/>
            <a:chOff x="445128" y="6559056"/>
            <a:chExt cx="11553197" cy="96853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E6D7F9D-B875-4E75-BE96-C6AEB682F0FA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79453" cy="968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5B40F06A-D2B5-4A80-B009-4D9116EA0EAD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29990443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text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6424" y="1120575"/>
            <a:ext cx="11339774" cy="814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None/>
              <a:defRPr sz="1765" b="0" i="0">
                <a:solidFill>
                  <a:srgbClr val="000000"/>
                </a:solidFill>
                <a:latin typeface="+mn-lt"/>
              </a:defRPr>
            </a:lvl1pPr>
            <a:lvl2pPr marL="224054" indent="0">
              <a:lnSpc>
                <a:spcPct val="100000"/>
              </a:lnSpc>
              <a:spcBef>
                <a:spcPts val="0"/>
              </a:spcBef>
              <a:spcAft>
                <a:spcPts val="1371"/>
              </a:spcAft>
              <a:buNone/>
              <a:defRPr sz="1765">
                <a:solidFill>
                  <a:srgbClr val="000000"/>
                </a:solidFill>
              </a:defRPr>
            </a:lvl2pPr>
            <a:lvl3pPr marL="448107" indent="0">
              <a:lnSpc>
                <a:spcPct val="100000"/>
              </a:lnSpc>
              <a:spcBef>
                <a:spcPts val="0"/>
              </a:spcBef>
              <a:spcAft>
                <a:spcPts val="1371"/>
              </a:spcAft>
              <a:buNone/>
              <a:defRPr sz="1371">
                <a:solidFill>
                  <a:srgbClr val="000000"/>
                </a:solidFill>
              </a:defRPr>
            </a:lvl3pPr>
            <a:lvl4pPr marL="672161" indent="0">
              <a:spcBef>
                <a:spcPts val="0"/>
              </a:spcBef>
              <a:spcAft>
                <a:spcPts val="1273"/>
              </a:spcAft>
              <a:buNone/>
              <a:defRPr sz="1961"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Body copy Segoe Regular 18.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4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Three column text layout (with bullets)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6849D465-70FF-451A-8BED-41C7ADC6306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6425" y="2310842"/>
            <a:ext cx="3630521" cy="260249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1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/>
              <a:t>Body copy Segoe Regular 14</a:t>
            </a:r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</a:t>
            </a:r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endParaRPr lang="en-US"/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/>
              <a:t>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endParaRPr lang="en-US"/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endParaRPr lang="en-US"/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/>
              <a:t>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endParaRPr lang="en-US"/>
          </a:p>
          <a:p>
            <a:pPr marL="280067" lvl="1" indent="-280067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2FCB46-ABD2-4E30-8117-D04A4847253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81361" y="2310842"/>
            <a:ext cx="3623050" cy="260249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1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/>
              <a:t>Body copy Segoe Regular 14</a:t>
            </a:r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</a:t>
            </a:r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endParaRPr lang="en-US"/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/>
              <a:t>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endParaRPr lang="en-US"/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endParaRPr lang="en-US"/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/>
              <a:t>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endParaRPr lang="en-US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6529D97-59E4-4F82-95B3-25E40D5A28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26964" y="2310842"/>
            <a:ext cx="3630521" cy="2655983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1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/>
              <a:t>Body copy Segoe Regular 14</a:t>
            </a:r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</a:t>
            </a:r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endParaRPr lang="en-US"/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/>
              <a:t>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endParaRPr lang="en-US"/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endParaRPr lang="en-US"/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/>
              <a:t>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9F8B0FF-313D-4C1A-A7B1-593EFBB6799A}"/>
              </a:ext>
            </a:extLst>
          </p:cNvPr>
          <p:cNvGrpSpPr/>
          <p:nvPr userDrawn="1"/>
        </p:nvGrpSpPr>
        <p:grpSpPr>
          <a:xfrm>
            <a:off x="436379" y="6431005"/>
            <a:ext cx="11326085" cy="94962"/>
            <a:chOff x="445128" y="6559056"/>
            <a:chExt cx="11553197" cy="96853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891F4A9-544F-4CF3-A3B0-A9DCC101E957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79453" cy="968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6146284-39AE-45CB-80C2-9315EFA1A67C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86543200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7318" y="1114883"/>
            <a:ext cx="11339774" cy="83099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None/>
              <a:defRPr sz="1800" b="0" i="0">
                <a:solidFill>
                  <a:srgbClr val="000000"/>
                </a:solidFill>
                <a:latin typeface="+mn-lt"/>
              </a:defRPr>
            </a:lvl1pPr>
            <a:lvl2pPr marL="224054" indent="0">
              <a:lnSpc>
                <a:spcPct val="100000"/>
              </a:lnSpc>
              <a:spcBef>
                <a:spcPts val="0"/>
              </a:spcBef>
              <a:spcAft>
                <a:spcPts val="1371"/>
              </a:spcAft>
              <a:buNone/>
              <a:defRPr sz="1765">
                <a:solidFill>
                  <a:srgbClr val="000000"/>
                </a:solidFill>
              </a:defRPr>
            </a:lvl2pPr>
            <a:lvl3pPr marL="448107" indent="0">
              <a:lnSpc>
                <a:spcPct val="100000"/>
              </a:lnSpc>
              <a:spcBef>
                <a:spcPts val="0"/>
              </a:spcBef>
              <a:spcAft>
                <a:spcPts val="1371"/>
              </a:spcAft>
              <a:buNone/>
              <a:defRPr sz="1371">
                <a:solidFill>
                  <a:srgbClr val="000000"/>
                </a:solidFill>
              </a:defRPr>
            </a:lvl3pPr>
            <a:lvl4pPr marL="672161" indent="0">
              <a:spcBef>
                <a:spcPts val="0"/>
              </a:spcBef>
              <a:spcAft>
                <a:spcPts val="1273"/>
              </a:spcAft>
              <a:buNone/>
              <a:defRPr sz="1961"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Body copy Segoe Regular 18.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0716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Two column text layout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6849D465-70FF-451A-8BED-41C7ADC6306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6425" y="2313289"/>
            <a:ext cx="5555966" cy="260249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400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in. 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6529D97-59E4-4F82-95B3-25E40D5A28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09613" y="2313290"/>
            <a:ext cx="5547873" cy="2675091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400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in. </a:t>
            </a:r>
          </a:p>
        </p:txBody>
      </p:sp>
    </p:spTree>
    <p:extLst>
      <p:ext uri="{BB962C8B-B14F-4D97-AF65-F5344CB8AC3E}">
        <p14:creationId xmlns:p14="http://schemas.microsoft.com/office/powerpoint/2010/main" val="2817415712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7318" y="1114883"/>
            <a:ext cx="11339774" cy="814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None/>
              <a:defRPr sz="1765" b="0" i="0">
                <a:solidFill>
                  <a:srgbClr val="000000"/>
                </a:solidFill>
                <a:latin typeface="+mn-lt"/>
              </a:defRPr>
            </a:lvl1pPr>
            <a:lvl2pPr marL="224054" indent="0">
              <a:lnSpc>
                <a:spcPct val="100000"/>
              </a:lnSpc>
              <a:spcBef>
                <a:spcPts val="0"/>
              </a:spcBef>
              <a:spcAft>
                <a:spcPts val="1371"/>
              </a:spcAft>
              <a:buNone/>
              <a:defRPr sz="1765">
                <a:solidFill>
                  <a:srgbClr val="000000"/>
                </a:solidFill>
              </a:defRPr>
            </a:lvl2pPr>
            <a:lvl3pPr marL="448107" indent="0">
              <a:lnSpc>
                <a:spcPct val="100000"/>
              </a:lnSpc>
              <a:spcBef>
                <a:spcPts val="0"/>
              </a:spcBef>
              <a:spcAft>
                <a:spcPts val="1371"/>
              </a:spcAft>
              <a:buNone/>
              <a:defRPr sz="1371">
                <a:solidFill>
                  <a:srgbClr val="000000"/>
                </a:solidFill>
              </a:defRPr>
            </a:lvl3pPr>
            <a:lvl4pPr marL="672161" indent="0">
              <a:spcBef>
                <a:spcPts val="0"/>
              </a:spcBef>
              <a:spcAft>
                <a:spcPts val="1273"/>
              </a:spcAft>
              <a:buNone/>
              <a:defRPr sz="1961"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Body copy Segoe Regular 18.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4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Two column text layout (with bullets)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6849D465-70FF-451A-8BED-41C7ADC6306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6425" y="2313289"/>
            <a:ext cx="5555966" cy="2605274"/>
          </a:xfrm>
        </p:spPr>
        <p:txBody>
          <a:bodyPr lIns="0" tIns="0" rIns="0" bIns="0">
            <a:noAutofit/>
          </a:bodyPr>
          <a:lstStyle>
            <a:lvl1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371" b="1">
                <a:solidFill>
                  <a:schemeClr val="tx2"/>
                </a:solidFill>
                <a:latin typeface="+mn-lt"/>
              </a:defRPr>
            </a:lvl1pPr>
            <a:lvl2pPr marL="280067" marR="0" indent="-280067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marL="0" marR="0" lvl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</a:t>
            </a:r>
          </a:p>
          <a:p>
            <a:pPr lvl="1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</a:p>
          <a:p>
            <a:pPr lvl="1"/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 </a:t>
            </a:r>
          </a:p>
          <a:p>
            <a:pPr lvl="1"/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</a:t>
            </a:r>
          </a:p>
          <a:p>
            <a:pPr lvl="1"/>
            <a:r>
              <a:rPr lang="en-US"/>
              <a:t>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</a:t>
            </a:r>
          </a:p>
          <a:p>
            <a:pPr lvl="1"/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endParaRPr lang="en-US"/>
          </a:p>
          <a:p>
            <a:pPr lvl="1"/>
            <a:r>
              <a:rPr lang="en-US" err="1"/>
              <a:t>Pariatur</a:t>
            </a:r>
            <a:r>
              <a:rPr lang="en-US"/>
              <a:t>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</a:t>
            </a:r>
          </a:p>
          <a:p>
            <a:pPr lvl="1"/>
            <a:r>
              <a:rPr lang="en-US"/>
              <a:t>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 lorem ipsum dolor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6529D97-59E4-4F82-95B3-25E40D5A28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09613" y="2313292"/>
            <a:ext cx="5547873" cy="2605273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1" b="1">
                <a:solidFill>
                  <a:schemeClr val="tx2"/>
                </a:solidFill>
                <a:latin typeface="+mn-lt"/>
              </a:defRPr>
            </a:lvl1pPr>
            <a:lvl2pPr marL="280067" marR="0" indent="-280067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</a:t>
            </a:r>
          </a:p>
          <a:p>
            <a:pPr lvl="1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</a:p>
          <a:p>
            <a:pPr lvl="1"/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 </a:t>
            </a:r>
          </a:p>
          <a:p>
            <a:pPr lvl="1"/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</a:t>
            </a:r>
          </a:p>
          <a:p>
            <a:pPr lvl="1"/>
            <a:r>
              <a:rPr lang="en-US"/>
              <a:t>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</a:t>
            </a:r>
          </a:p>
          <a:p>
            <a:pPr lvl="1"/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endParaRPr lang="en-US"/>
          </a:p>
          <a:p>
            <a:pPr lvl="1"/>
            <a:r>
              <a:rPr lang="en-US" err="1"/>
              <a:t>Pariatur</a:t>
            </a:r>
            <a:r>
              <a:rPr lang="en-US"/>
              <a:t>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</a:t>
            </a:r>
          </a:p>
          <a:p>
            <a:pPr lvl="1"/>
            <a:r>
              <a:rPr lang="en-US"/>
              <a:t>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 lorem ipsum dolor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51489A3-DD10-44FD-9986-8AB7959BD216}"/>
              </a:ext>
            </a:extLst>
          </p:cNvPr>
          <p:cNvGrpSpPr/>
          <p:nvPr userDrawn="1"/>
        </p:nvGrpSpPr>
        <p:grpSpPr>
          <a:xfrm>
            <a:off x="436379" y="6431005"/>
            <a:ext cx="11326085" cy="94962"/>
            <a:chOff x="445128" y="6559056"/>
            <a:chExt cx="11553197" cy="96853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7FA93B7-EB2D-43DF-9ADE-BBAF11C96106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79453" cy="968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EB7E7DE8-E117-4547-956A-5A96D5B1E5F0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47156013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6209611" y="0"/>
            <a:ext cx="5982390" cy="6858000"/>
          </a:xfr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961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87B2D435-6763-4273-8B58-EEB875617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426" y="222583"/>
            <a:ext cx="5555966" cy="758022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 sz="3400"/>
            </a:lvl1pPr>
          </a:lstStyle>
          <a:p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71CE2F71-BF91-4E7B-BDE5-A747EFEFF88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6424" y="1129914"/>
            <a:ext cx="5555965" cy="2573509"/>
          </a:xfrm>
        </p:spPr>
        <p:txBody>
          <a:bodyPr wrap="square" lIns="0" tIns="0" rIns="0" bIns="0">
            <a:noAutofit/>
          </a:bodyPr>
          <a:lstStyle>
            <a:lvl1pPr marL="0" marR="0" indent="0" algn="l" defTabSz="91419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2549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b="0" i="0">
                <a:solidFill>
                  <a:srgbClr val="000000"/>
                </a:solidFill>
                <a:latin typeface="+mn-lt"/>
              </a:defRPr>
            </a:lvl1pPr>
            <a:lvl2pPr marL="224054" marR="0" indent="0" algn="l" defTabSz="91419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pt-BR"/>
              <a:t>Subhead Segoe UI 24pt</a:t>
            </a:r>
          </a:p>
          <a:p>
            <a:pPr lvl="0"/>
            <a:r>
              <a:rPr lang="pt-BR"/>
              <a:t>Subhead Segoe UI 24pt</a:t>
            </a:r>
          </a:p>
          <a:p>
            <a:pPr lvl="0"/>
            <a:r>
              <a:rPr lang="pt-BR"/>
              <a:t>Subhead Segoe UI 24pt</a:t>
            </a:r>
          </a:p>
        </p:txBody>
      </p:sp>
    </p:spTree>
    <p:extLst>
      <p:ext uri="{BB962C8B-B14F-4D97-AF65-F5344CB8AC3E}">
        <p14:creationId xmlns:p14="http://schemas.microsoft.com/office/powerpoint/2010/main" val="372887816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6209611" y="0"/>
            <a:ext cx="5982390" cy="6858000"/>
          </a:xfr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961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87B2D435-6763-4273-8B58-EEB8756175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6" y="3032458"/>
            <a:ext cx="5555966" cy="758022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 sz="3600"/>
            </a:lvl1pPr>
          </a:lstStyle>
          <a:p>
            <a:r>
              <a:rPr lang="en-US"/>
              <a:t>Photo layout</a:t>
            </a:r>
          </a:p>
        </p:txBody>
      </p:sp>
    </p:spTree>
    <p:extLst>
      <p:ext uri="{BB962C8B-B14F-4D97-AF65-F5344CB8AC3E}">
        <p14:creationId xmlns:p14="http://schemas.microsoft.com/office/powerpoint/2010/main" val="96450112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 hasCustomPrompt="1"/>
          </p:nvPr>
        </p:nvSpPr>
        <p:spPr>
          <a:xfrm>
            <a:off x="426425" y="1179838"/>
            <a:ext cx="3632388" cy="2583813"/>
          </a:xfrm>
          <a:blipFill>
            <a:blip r:embed="rId2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765" b="1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5" hasCustomPrompt="1"/>
          </p:nvPr>
        </p:nvSpPr>
        <p:spPr>
          <a:xfrm>
            <a:off x="4281364" y="1179838"/>
            <a:ext cx="3623050" cy="2583813"/>
          </a:xfrm>
          <a:blipFill>
            <a:blip r:embed="rId3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765" b="1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6" hasCustomPrompt="1"/>
          </p:nvPr>
        </p:nvSpPr>
        <p:spPr>
          <a:xfrm>
            <a:off x="8126964" y="1179839"/>
            <a:ext cx="3634002" cy="2583814"/>
          </a:xfrm>
          <a:blipFill>
            <a:blip r:embed="rId4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765" b="1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26425" y="3986232"/>
            <a:ext cx="3630521" cy="1145506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1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minim. 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281361" y="3986232"/>
            <a:ext cx="3623050" cy="1145506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lang="en-US" sz="1371" b="1" kern="1200" spc="0" baseline="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minim. 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126964" y="3986232"/>
            <a:ext cx="3630521" cy="1145506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lang="en-US" sz="1371" b="1" kern="1200" spc="0" baseline="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minim. 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54138D0E-FA08-493B-A3B5-1ED81872AD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1445" y="222584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/>
            </a:lvl1pPr>
          </a:lstStyle>
          <a:p>
            <a:r>
              <a:rPr lang="en-US"/>
              <a:t>Three column photo layout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CC9C6B4-9B54-4D0C-8B87-A0A4642CD206}"/>
              </a:ext>
            </a:extLst>
          </p:cNvPr>
          <p:cNvGrpSpPr/>
          <p:nvPr userDrawn="1"/>
        </p:nvGrpSpPr>
        <p:grpSpPr>
          <a:xfrm>
            <a:off x="436379" y="6431005"/>
            <a:ext cx="11326085" cy="94962"/>
            <a:chOff x="445128" y="6559056"/>
            <a:chExt cx="11553197" cy="96853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0EF3F47-A607-4398-A1C3-1F89AAA510A5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79453" cy="968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FE4C43B4-0FA2-4818-8D3B-FC12237FA7F4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6990379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photo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 hasCustomPrompt="1"/>
          </p:nvPr>
        </p:nvSpPr>
        <p:spPr>
          <a:xfrm>
            <a:off x="426425" y="1179838"/>
            <a:ext cx="3632388" cy="2583813"/>
          </a:xfrm>
          <a:blipFill>
            <a:blip r:embed="rId2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765" b="1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5" hasCustomPrompt="1"/>
          </p:nvPr>
        </p:nvSpPr>
        <p:spPr>
          <a:xfrm>
            <a:off x="4281364" y="1179838"/>
            <a:ext cx="3623050" cy="2583813"/>
          </a:xfrm>
          <a:blipFill>
            <a:blip r:embed="rId3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765" b="1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6" hasCustomPrompt="1"/>
          </p:nvPr>
        </p:nvSpPr>
        <p:spPr>
          <a:xfrm>
            <a:off x="8126964" y="1179839"/>
            <a:ext cx="3634002" cy="2583814"/>
          </a:xfrm>
          <a:blipFill>
            <a:blip r:embed="rId4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765" b="1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26425" y="3986234"/>
            <a:ext cx="3630521" cy="1113895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1" b="1">
                <a:solidFill>
                  <a:schemeClr val="tx2"/>
                </a:solidFill>
                <a:latin typeface="+mn-lt"/>
              </a:defRPr>
            </a:lvl1pPr>
            <a:lvl2pPr marL="280067" marR="0" indent="-280067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</a:t>
            </a:r>
          </a:p>
          <a:p>
            <a:pPr lvl="1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lvl="1"/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281361" y="3986234"/>
            <a:ext cx="3623050" cy="1113895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lang="en-US" sz="1371" b="1" kern="1200" spc="0" baseline="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80067" marR="0" indent="-280067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</a:t>
            </a:r>
          </a:p>
          <a:p>
            <a:pPr lvl="1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lvl="1"/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126964" y="3986234"/>
            <a:ext cx="3630521" cy="1113895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lang="en-US" sz="1371" b="1" kern="1200" spc="0" baseline="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80067" marR="0" indent="-280067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</a:t>
            </a:r>
          </a:p>
          <a:p>
            <a:pPr lvl="1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lvl="1"/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54138D0E-FA08-493B-A3B5-1ED81872AD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4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/>
            </a:lvl1pPr>
          </a:lstStyle>
          <a:p>
            <a:r>
              <a:rPr lang="en-US"/>
              <a:t>Three column photo layout (with bullets)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815438F-A144-457D-89C1-1917055B3598}"/>
              </a:ext>
            </a:extLst>
          </p:cNvPr>
          <p:cNvGrpSpPr/>
          <p:nvPr userDrawn="1"/>
        </p:nvGrpSpPr>
        <p:grpSpPr>
          <a:xfrm>
            <a:off x="436379" y="6431005"/>
            <a:ext cx="11326085" cy="94962"/>
            <a:chOff x="445128" y="6559056"/>
            <a:chExt cx="11553197" cy="96853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368DB57-6EA9-4E0A-A39F-6275C3C0DEBF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79453" cy="968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D05540E-A25B-47D6-9815-472E0476BCEA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84402745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26426" y="1138746"/>
            <a:ext cx="1710367" cy="410157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1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. 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54138D0E-FA08-493B-A3B5-1ED81872AD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0716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/>
            </a:lvl1pPr>
          </a:lstStyle>
          <a:p>
            <a:r>
              <a:rPr lang="en-US"/>
              <a:t>Six column text layout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6536D72C-EFB8-4AA4-B6E9-DA9E9800933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351207" y="1138746"/>
            <a:ext cx="1710367" cy="410157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1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. 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2C33CBA9-CFB9-46AA-8083-B5F0592E5B2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75988" y="1138746"/>
            <a:ext cx="1710367" cy="410157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1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. 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7174EC55-6C81-4FBC-A5EF-0BD1F76D456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00769" y="1138746"/>
            <a:ext cx="1710367" cy="410157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1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. 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5E1BEB93-4ED4-4262-A137-E9EF68ABBFB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25550" y="1138746"/>
            <a:ext cx="1710367" cy="410157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1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. 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45067E8C-7901-4F06-A33F-B8EFCB540A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050333" y="1138746"/>
            <a:ext cx="1710367" cy="410157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1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.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1242B85-5464-438E-BC49-E2C787DACC5E}"/>
              </a:ext>
            </a:extLst>
          </p:cNvPr>
          <p:cNvGrpSpPr/>
          <p:nvPr userDrawn="1"/>
        </p:nvGrpSpPr>
        <p:grpSpPr>
          <a:xfrm>
            <a:off x="436379" y="6431005"/>
            <a:ext cx="11326085" cy="94962"/>
            <a:chOff x="445128" y="6559056"/>
            <a:chExt cx="11553197" cy="96853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7CC4F51-1744-4347-928B-9C2EBD93C355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79453" cy="968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969FE803-4A39-4DD0-A534-2853E80251CA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5321322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resentation title slide blue">
    <p:bg>
      <p:bgPr>
        <a:solidFill>
          <a:srgbClr val="02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E73B716-5AC1-4E6F-99C0-F195B0C587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805" y="2540313"/>
            <a:ext cx="9401560" cy="1793104"/>
          </a:xfrm>
          <a:noFill/>
        </p:spPr>
        <p:txBody>
          <a:bodyPr lIns="0" tIns="0" rIns="0" bIns="182880" anchor="b" anchorCtr="0"/>
          <a:lstStyle>
            <a:lvl1pPr>
              <a:defRPr sz="5400" strike="noStrike" spc="-147" baseline="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/>
              <a:t>Azure presentation</a:t>
            </a:r>
            <a:br>
              <a:rPr lang="en-US"/>
            </a:br>
            <a:r>
              <a:rPr lang="en-US"/>
              <a:t>title or event name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E78FD896-9F6B-4251-9F12-35FEF1AF740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4805" y="4342825"/>
            <a:ext cx="9401560" cy="945435"/>
          </a:xfr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65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7B851A-3B2C-4EDA-B13E-9D38A55F24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37064"/>
          <a:stretch/>
        </p:blipFill>
        <p:spPr>
          <a:xfrm>
            <a:off x="70310" y="1"/>
            <a:ext cx="2059942" cy="1082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3758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nline Image Placeholder 2">
            <a:extLst>
              <a:ext uri="{FF2B5EF4-FFF2-40B4-BE49-F238E27FC236}">
                <a16:creationId xmlns:a16="http://schemas.microsoft.com/office/drawing/2014/main" id="{562D5679-B66F-A244-9E94-0FFE5F1B6168}"/>
              </a:ext>
            </a:extLst>
          </p:cNvPr>
          <p:cNvSpPr>
            <a:spLocks noGrp="1"/>
          </p:cNvSpPr>
          <p:nvPr>
            <p:ph type="clipArt" sz="quarter" idx="11" hasCustomPrompt="1"/>
          </p:nvPr>
        </p:nvSpPr>
        <p:spPr>
          <a:xfrm>
            <a:off x="5982392" y="1179839"/>
            <a:ext cx="5780073" cy="3756460"/>
          </a:xfrm>
        </p:spPr>
        <p:txBody>
          <a:bodyPr anchor="ctr">
            <a:noAutofit/>
          </a:bodyPr>
          <a:lstStyle>
            <a:lvl1pPr algn="ctr">
              <a:defRPr sz="1765" b="1">
                <a:latin typeface="+mn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26424" y="1144855"/>
            <a:ext cx="5138175" cy="2573509"/>
          </a:xfrm>
        </p:spPr>
        <p:txBody>
          <a:bodyPr wrap="square" lIns="0" tIns="0" rIns="0" bIns="0">
            <a:noAutofit/>
          </a:bodyPr>
          <a:lstStyle>
            <a:lvl1pPr marL="0" marR="0" indent="0" algn="l" defTabSz="91419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2549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745" b="0" i="0">
                <a:solidFill>
                  <a:srgbClr val="000000"/>
                </a:solidFill>
                <a:latin typeface="+mn-lt"/>
              </a:defRPr>
            </a:lvl1pPr>
            <a:lvl2pPr marL="224054" marR="0" indent="0" algn="l" defTabSz="91419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pt-BR"/>
              <a:t>Subhead Segoe UI 28pt</a:t>
            </a:r>
          </a:p>
          <a:p>
            <a:pPr lvl="0"/>
            <a:r>
              <a:rPr lang="pt-BR"/>
              <a:t>Subhead Segoe UI 28pt</a:t>
            </a:r>
          </a:p>
          <a:p>
            <a:pPr lvl="0"/>
            <a:r>
              <a:rPr lang="pt-BR"/>
              <a:t>Subhead Segoe UI 28pt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E60CBD1C-0AFE-4EB9-94D7-943981FE05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4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Device layout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552388F-EBC5-45C4-93C9-67EC7FB5FE00}"/>
              </a:ext>
            </a:extLst>
          </p:cNvPr>
          <p:cNvGrpSpPr/>
          <p:nvPr userDrawn="1"/>
        </p:nvGrpSpPr>
        <p:grpSpPr>
          <a:xfrm>
            <a:off x="436379" y="6431005"/>
            <a:ext cx="11326085" cy="94962"/>
            <a:chOff x="445128" y="6559056"/>
            <a:chExt cx="11553197" cy="96853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D3DAC5C-9A56-4D9E-8AF6-312FD34F3FC9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79453" cy="968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934989FB-53EF-4244-9C95-66A026C7BD57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92322629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able Placeholder 3"/>
          <p:cNvSpPr>
            <a:spLocks noGrp="1"/>
          </p:cNvSpPr>
          <p:nvPr>
            <p:ph type="tbl" sz="quarter" idx="10"/>
          </p:nvPr>
        </p:nvSpPr>
        <p:spPr>
          <a:xfrm>
            <a:off x="426424" y="1179837"/>
            <a:ext cx="11336039" cy="4961874"/>
          </a:xfrm>
        </p:spPr>
        <p:txBody>
          <a:bodyPr bIns="1737360" anchor="ctr">
            <a:noAutofit/>
          </a:bodyPr>
          <a:lstStyle>
            <a:lvl1pPr algn="ctr">
              <a:defRPr sz="1765" b="1">
                <a:solidFill>
                  <a:srgbClr val="000000"/>
                </a:solidFill>
                <a:latin typeface="+mn-lt"/>
              </a:defRPr>
            </a:lvl1pPr>
          </a:lstStyle>
          <a:p>
            <a:r>
              <a:rPr lang="en-US"/>
              <a:t>Click icon to add table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4F997AC3-87B6-4E0B-88C2-A05069E413C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4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Table layout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EE39BF9-0F1F-4C98-A975-A8B02B5F566A}"/>
              </a:ext>
            </a:extLst>
          </p:cNvPr>
          <p:cNvGrpSpPr/>
          <p:nvPr userDrawn="1"/>
        </p:nvGrpSpPr>
        <p:grpSpPr>
          <a:xfrm>
            <a:off x="436379" y="6431005"/>
            <a:ext cx="11326085" cy="94962"/>
            <a:chOff x="445128" y="6559056"/>
            <a:chExt cx="11553197" cy="96853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F5EE471-B5D1-430F-A19C-C02BBEF33103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79453" cy="968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A5BBDCEA-9E1B-4AA4-A1F7-76CA781FB5E2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15114639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light gray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 hasCustomPrompt="1"/>
          </p:nvPr>
        </p:nvSpPr>
        <p:spPr>
          <a:xfrm>
            <a:off x="426425" y="1184320"/>
            <a:ext cx="7477989" cy="3535032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lnSpc>
                <a:spcPct val="90000"/>
              </a:lnSpc>
              <a:defRPr lang="en-US" sz="5293" spc="-147" dirty="0">
                <a:solidFill>
                  <a:schemeClr val="tx1"/>
                </a:solidFill>
                <a:latin typeface="+mj-lt"/>
              </a:defRPr>
            </a:lvl1pPr>
          </a:lstStyle>
          <a:p>
            <a:pPr marL="0" lvl="0">
              <a:lnSpc>
                <a:spcPts val="5489"/>
              </a:lnSpc>
            </a:pPr>
            <a:r>
              <a:rPr lang="en-US"/>
              <a:t>Section title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7A4B0E3-3622-4031-99D8-5297F3444C51}"/>
              </a:ext>
            </a:extLst>
          </p:cNvPr>
          <p:cNvGrpSpPr/>
          <p:nvPr userDrawn="1"/>
        </p:nvGrpSpPr>
        <p:grpSpPr>
          <a:xfrm>
            <a:off x="436379" y="6431005"/>
            <a:ext cx="11326085" cy="94962"/>
            <a:chOff x="445128" y="6559056"/>
            <a:chExt cx="11553197" cy="96853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078EF51-FF7D-4AF0-A0D8-5E7897E42042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79453" cy="968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9EEE5920-1AA1-47AD-AA2A-1027EA1027F4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667044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 hasCustomPrompt="1"/>
          </p:nvPr>
        </p:nvSpPr>
        <p:spPr>
          <a:xfrm>
            <a:off x="426425" y="1184320"/>
            <a:ext cx="7477989" cy="3535032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lnSpc>
                <a:spcPct val="90000"/>
              </a:lnSpc>
              <a:defRPr lang="en-US" sz="5293" b="0" kern="1200" cap="none" spc="-147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lvl="0" algn="l" defTabSz="914192" rtl="0" eaLnBrk="1" latinLnBrk="0" hangingPunct="1">
              <a:lnSpc>
                <a:spcPts val="5489"/>
              </a:lnSpc>
              <a:spcBef>
                <a:spcPct val="0"/>
              </a:spcBef>
              <a:buNone/>
            </a:pPr>
            <a:r>
              <a:rPr lang="en-US"/>
              <a:t>Section title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9360E70-26C3-491B-876D-D6CA248B1D14}"/>
              </a:ext>
            </a:extLst>
          </p:cNvPr>
          <p:cNvGrpSpPr/>
          <p:nvPr userDrawn="1"/>
        </p:nvGrpSpPr>
        <p:grpSpPr>
          <a:xfrm>
            <a:off x="436379" y="6431005"/>
            <a:ext cx="11326085" cy="94962"/>
            <a:chOff x="445128" y="6559056"/>
            <a:chExt cx="11553197" cy="96853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1AF0965-A0E8-49A1-B8BF-778086ADF37B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79453" cy="968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271CC4C2-FC7A-4AE9-9B5E-C49482524E25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019875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blu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>
            <a:extLst>
              <a:ext uri="{FF2B5EF4-FFF2-40B4-BE49-F238E27FC236}">
                <a16:creationId xmlns:a16="http://schemas.microsoft.com/office/drawing/2014/main" id="{51E9DCD3-357B-4AF7-BDD2-18E09F714F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5" y="1184320"/>
            <a:ext cx="7477989" cy="3535032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lnSpc>
                <a:spcPct val="90000"/>
              </a:lnSpc>
              <a:defRPr lang="en-US" sz="5400" b="0" kern="1200" cap="none" spc="-147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lvl="0" algn="l" defTabSz="914192" rtl="0" eaLnBrk="1" latinLnBrk="0" hangingPunct="1">
              <a:lnSpc>
                <a:spcPts val="5489"/>
              </a:lnSpc>
              <a:spcBef>
                <a:spcPct val="0"/>
              </a:spcBef>
              <a:buNone/>
            </a:pPr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5123026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>
            <a:extLst>
              <a:ext uri="{FF2B5EF4-FFF2-40B4-BE49-F238E27FC236}">
                <a16:creationId xmlns:a16="http://schemas.microsoft.com/office/drawing/2014/main" id="{51E9DCD3-357B-4AF7-BDD2-18E09F714F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5" y="1184320"/>
            <a:ext cx="7477989" cy="3535032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lnSpc>
                <a:spcPct val="90000"/>
              </a:lnSpc>
              <a:defRPr lang="en-US" sz="5400" b="0" kern="1200" cap="none" spc="-147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lvl="0" algn="l" defTabSz="914192" rtl="0" eaLnBrk="1" latinLnBrk="0" hangingPunct="1">
              <a:lnSpc>
                <a:spcPts val="5489"/>
              </a:lnSpc>
              <a:spcBef>
                <a:spcPct val="0"/>
              </a:spcBef>
              <a:buNone/>
            </a:pPr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480701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6FBA475-1622-4E42-8C0A-6A71410B582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10789" b="1079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35">
            <a:extLst>
              <a:ext uri="{FF2B5EF4-FFF2-40B4-BE49-F238E27FC236}">
                <a16:creationId xmlns:a16="http://schemas.microsoft.com/office/drawing/2014/main" id="{8441881C-06B8-4CD2-ADC6-DFD3519E6A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5" y="1184320"/>
            <a:ext cx="7477989" cy="3535032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lnSpc>
                <a:spcPct val="90000"/>
              </a:lnSpc>
              <a:defRPr lang="en-US" sz="5293" b="0" kern="1200" cap="none" spc="-147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lvl="0" algn="l" defTabSz="914192" rtl="0" eaLnBrk="1" latinLnBrk="0" hangingPunct="1">
              <a:lnSpc>
                <a:spcPts val="5489"/>
              </a:lnSpc>
              <a:spcBef>
                <a:spcPct val="0"/>
              </a:spcBef>
              <a:buNone/>
            </a:pPr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7354482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20054712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blue">
    <p:bg>
      <p:bgPr>
        <a:solidFill>
          <a:srgbClr val="02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3">
            <a:extLst>
              <a:ext uri="{FF2B5EF4-FFF2-40B4-BE49-F238E27FC236}">
                <a16:creationId xmlns:a16="http://schemas.microsoft.com/office/drawing/2014/main" id="{1688BD8D-D2E4-4DFC-B39C-D55D84362354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28494" y="6318462"/>
            <a:ext cx="4482124" cy="10554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13748" eaLnBrk="0" hangingPunct="0"/>
            <a:r>
              <a:rPr lang="en-US" sz="686">
                <a:solidFill>
                  <a:schemeClr val="bg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CC3F24-BF53-4EF0-8FC2-26C4B364170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60" t="33254" r="14942" b="33412"/>
          <a:stretch/>
        </p:blipFill>
        <p:spPr>
          <a:xfrm>
            <a:off x="428682" y="3204862"/>
            <a:ext cx="2102988" cy="448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2911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dark gray">
    <p:bg>
      <p:bgPr>
        <a:solidFill>
          <a:srgbClr val="3535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3">
            <a:extLst>
              <a:ext uri="{FF2B5EF4-FFF2-40B4-BE49-F238E27FC236}">
                <a16:creationId xmlns:a16="http://schemas.microsoft.com/office/drawing/2014/main" id="{F3523A4C-09FD-49AC-AA6D-1A6E7B7893EE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28494" y="6318462"/>
            <a:ext cx="4482124" cy="10554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13748" eaLnBrk="0" hangingPunct="0"/>
            <a:r>
              <a:rPr lang="en-US" sz="686">
                <a:solidFill>
                  <a:schemeClr val="bg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B031D2-4655-4BFE-8E2E-4966C2953EF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60" t="33254" r="14942" b="33412"/>
          <a:stretch/>
        </p:blipFill>
        <p:spPr>
          <a:xfrm>
            <a:off x="428682" y="3204862"/>
            <a:ext cx="2102988" cy="448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1577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resentation title slide blu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E73B716-5AC1-4E6F-99C0-F195B0C587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805" y="2540313"/>
            <a:ext cx="9401560" cy="1793104"/>
          </a:xfrm>
          <a:noFill/>
        </p:spPr>
        <p:txBody>
          <a:bodyPr lIns="0" tIns="0" rIns="0" bIns="182880" anchor="b" anchorCtr="0"/>
          <a:lstStyle>
            <a:lvl1pPr>
              <a:defRPr sz="5400" strike="noStrike" spc="-147" baseline="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/>
              <a:t>Azure presentation</a:t>
            </a:r>
            <a:br>
              <a:rPr lang="en-US"/>
            </a:br>
            <a:r>
              <a:rPr lang="en-US"/>
              <a:t>title or event name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E78FD896-9F6B-4251-9F12-35FEF1AF740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4805" y="4342825"/>
            <a:ext cx="9401560" cy="945435"/>
          </a:xfr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65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7B851A-3B2C-4EDA-B13E-9D38A55F24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37064"/>
          <a:stretch/>
        </p:blipFill>
        <p:spPr>
          <a:xfrm>
            <a:off x="70310" y="1"/>
            <a:ext cx="2059942" cy="1082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7375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1908F6-09A6-45CD-B0FF-4C09BE191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41B5D9-BCF1-4CCB-B0EA-E6EDB3154C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47452C-E6B3-487F-A113-02F43FA6F7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D0B9B-ACC2-45DE-ADA1-BCA6FA48F5EE}" type="datetimeFigureOut">
              <a:rPr lang="en-US" smtClean="0"/>
              <a:t>4/14/2020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0B432E-801D-49CD-B775-D78628EAFC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22C5FB-8B79-4C3A-A405-6B0284F048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E89F8D-3C43-4604-AB87-C2695FB5FC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60501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lang="en-US" sz="3600" kern="1200" cap="all" spc="300" dirty="0">
                <a:solidFill>
                  <a:srgbClr val="0078D7"/>
                </a:solidFill>
                <a:latin typeface="Segoe UI Semilight" charset="0"/>
                <a:ea typeface="Segoe UI Semilight" charset="0"/>
                <a:cs typeface="Segoe UI Semilight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04749075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eft side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324160"/>
            <a:ext cx="5826760" cy="726353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1800"/>
              </a:spcBef>
              <a:buNone/>
              <a:defRPr sz="1600" cap="all" baseline="0"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0" indent="0">
              <a:lnSpc>
                <a:spcPct val="100000"/>
              </a:lnSpc>
              <a:buNone/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46910464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4736232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9F4A718E-6F7C-414B-B5B4-AA6809C768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9545" y="437137"/>
            <a:ext cx="896425" cy="190218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5FBC1E75-E2E7-40DF-9B34-E7ECA97A3F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805" y="2540313"/>
            <a:ext cx="9401560" cy="1793104"/>
          </a:xfrm>
          <a:noFill/>
        </p:spPr>
        <p:txBody>
          <a:bodyPr lIns="0" tIns="0" rIns="0" bIns="182880" anchor="b" anchorCtr="0"/>
          <a:lstStyle>
            <a:lvl1pPr>
              <a:defRPr sz="5293" strike="noStrike" spc="-147" baseline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/>
              <a:t>Azure presentation</a:t>
            </a:r>
            <a:br>
              <a:rPr lang="en-US"/>
            </a:br>
            <a:r>
              <a:rPr lang="en-US"/>
              <a:t>title or event name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71BFA596-B43C-4DAC-A798-0D495345CD9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4805" y="4342825"/>
            <a:ext cx="9401560" cy="945435"/>
          </a:xfr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65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3F84E792-E4E1-427D-BAC4-FE6E519D839F}"/>
              </a:ext>
            </a:extLst>
          </p:cNvPr>
          <p:cNvSpPr/>
          <p:nvPr userDrawn="1"/>
        </p:nvSpPr>
        <p:spPr bwMode="auto">
          <a:xfrm>
            <a:off x="11303093" y="438570"/>
            <a:ext cx="460226" cy="126324"/>
          </a:xfrm>
          <a:custGeom>
            <a:avLst/>
            <a:gdLst/>
            <a:ahLst/>
            <a:cxnLst/>
            <a:rect l="l" t="t" r="r" b="b"/>
            <a:pathLst>
              <a:path w="469455" h="128839">
                <a:moveTo>
                  <a:pt x="430309" y="49220"/>
                </a:moveTo>
                <a:cubicBezTo>
                  <a:pt x="424418" y="49220"/>
                  <a:pt x="419425" y="51371"/>
                  <a:pt x="415331" y="55671"/>
                </a:cubicBezTo>
                <a:cubicBezTo>
                  <a:pt x="411236" y="59972"/>
                  <a:pt x="408718" y="65598"/>
                  <a:pt x="407775" y="72549"/>
                </a:cubicBezTo>
                <a:lnTo>
                  <a:pt x="449661" y="72549"/>
                </a:lnTo>
                <a:cubicBezTo>
                  <a:pt x="449602" y="65185"/>
                  <a:pt x="447864" y="59456"/>
                  <a:pt x="444447" y="55362"/>
                </a:cubicBezTo>
                <a:cubicBezTo>
                  <a:pt x="441031" y="51268"/>
                  <a:pt x="436318" y="49220"/>
                  <a:pt x="430309" y="49220"/>
                </a:cubicBezTo>
                <a:close/>
                <a:moveTo>
                  <a:pt x="219624" y="36231"/>
                </a:moveTo>
                <a:lnTo>
                  <a:pt x="240125" y="36231"/>
                </a:lnTo>
                <a:lnTo>
                  <a:pt x="240125" y="88190"/>
                </a:lnTo>
                <a:cubicBezTo>
                  <a:pt x="240125" y="104450"/>
                  <a:pt x="246399" y="112579"/>
                  <a:pt x="258947" y="112579"/>
                </a:cubicBezTo>
                <a:cubicBezTo>
                  <a:pt x="265015" y="112579"/>
                  <a:pt x="270008" y="110341"/>
                  <a:pt x="273925" y="105863"/>
                </a:cubicBezTo>
                <a:cubicBezTo>
                  <a:pt x="277843" y="101386"/>
                  <a:pt x="279802" y="95525"/>
                  <a:pt x="279802" y="88279"/>
                </a:cubicBezTo>
                <a:lnTo>
                  <a:pt x="279802" y="36231"/>
                </a:lnTo>
                <a:lnTo>
                  <a:pt x="300303" y="36231"/>
                </a:lnTo>
                <a:lnTo>
                  <a:pt x="300303" y="126718"/>
                </a:lnTo>
                <a:lnTo>
                  <a:pt x="279802" y="126718"/>
                </a:lnTo>
                <a:lnTo>
                  <a:pt x="279802" y="112403"/>
                </a:lnTo>
                <a:lnTo>
                  <a:pt x="279448" y="112403"/>
                </a:lnTo>
                <a:cubicBezTo>
                  <a:pt x="273498" y="123360"/>
                  <a:pt x="264249" y="128839"/>
                  <a:pt x="251701" y="128839"/>
                </a:cubicBezTo>
                <a:cubicBezTo>
                  <a:pt x="230316" y="128839"/>
                  <a:pt x="219624" y="115996"/>
                  <a:pt x="219624" y="90311"/>
                </a:cubicBezTo>
                <a:close/>
                <a:moveTo>
                  <a:pt x="129657" y="36231"/>
                </a:moveTo>
                <a:lnTo>
                  <a:pt x="202472" y="36231"/>
                </a:lnTo>
                <a:lnTo>
                  <a:pt x="202472" y="44802"/>
                </a:lnTo>
                <a:lnTo>
                  <a:pt x="153605" y="110724"/>
                </a:lnTo>
                <a:lnTo>
                  <a:pt x="202295" y="110724"/>
                </a:lnTo>
                <a:lnTo>
                  <a:pt x="202295" y="126718"/>
                </a:lnTo>
                <a:lnTo>
                  <a:pt x="124886" y="126718"/>
                </a:lnTo>
                <a:lnTo>
                  <a:pt x="124886" y="119030"/>
                </a:lnTo>
                <a:lnTo>
                  <a:pt x="174813" y="52225"/>
                </a:lnTo>
                <a:lnTo>
                  <a:pt x="129657" y="52225"/>
                </a:lnTo>
                <a:close/>
                <a:moveTo>
                  <a:pt x="370173" y="34640"/>
                </a:moveTo>
                <a:cubicBezTo>
                  <a:pt x="373884" y="34640"/>
                  <a:pt x="376712" y="35200"/>
                  <a:pt x="378656" y="36319"/>
                </a:cubicBezTo>
                <a:lnTo>
                  <a:pt x="378656" y="55760"/>
                </a:lnTo>
                <a:cubicBezTo>
                  <a:pt x="376182" y="53816"/>
                  <a:pt x="372618" y="52843"/>
                  <a:pt x="367964" y="52843"/>
                </a:cubicBezTo>
                <a:cubicBezTo>
                  <a:pt x="361896" y="52843"/>
                  <a:pt x="356830" y="55583"/>
                  <a:pt x="352765" y="61062"/>
                </a:cubicBezTo>
                <a:cubicBezTo>
                  <a:pt x="348700" y="66540"/>
                  <a:pt x="346667" y="73993"/>
                  <a:pt x="346667" y="83418"/>
                </a:cubicBezTo>
                <a:lnTo>
                  <a:pt x="346667" y="126718"/>
                </a:lnTo>
                <a:lnTo>
                  <a:pt x="326166" y="126718"/>
                </a:lnTo>
                <a:lnTo>
                  <a:pt x="326166" y="36231"/>
                </a:lnTo>
                <a:lnTo>
                  <a:pt x="346667" y="36231"/>
                </a:lnTo>
                <a:lnTo>
                  <a:pt x="346667" y="54876"/>
                </a:lnTo>
                <a:lnTo>
                  <a:pt x="347021" y="54876"/>
                </a:lnTo>
                <a:cubicBezTo>
                  <a:pt x="349024" y="48514"/>
                  <a:pt x="352102" y="43550"/>
                  <a:pt x="356255" y="39986"/>
                </a:cubicBezTo>
                <a:cubicBezTo>
                  <a:pt x="360408" y="36422"/>
                  <a:pt x="365048" y="34640"/>
                  <a:pt x="370173" y="34640"/>
                </a:cubicBezTo>
                <a:close/>
                <a:moveTo>
                  <a:pt x="430574" y="34110"/>
                </a:moveTo>
                <a:cubicBezTo>
                  <a:pt x="442945" y="34110"/>
                  <a:pt x="452518" y="38086"/>
                  <a:pt x="459293" y="46039"/>
                </a:cubicBezTo>
                <a:cubicBezTo>
                  <a:pt x="466068" y="53992"/>
                  <a:pt x="469455" y="65038"/>
                  <a:pt x="469455" y="79177"/>
                </a:cubicBezTo>
                <a:lnTo>
                  <a:pt x="469455" y="87041"/>
                </a:lnTo>
                <a:lnTo>
                  <a:pt x="407775" y="87041"/>
                </a:lnTo>
                <a:cubicBezTo>
                  <a:pt x="408011" y="95407"/>
                  <a:pt x="410588" y="101858"/>
                  <a:pt x="415507" y="106394"/>
                </a:cubicBezTo>
                <a:cubicBezTo>
                  <a:pt x="420426" y="110930"/>
                  <a:pt x="427187" y="113198"/>
                  <a:pt x="435788" y="113198"/>
                </a:cubicBezTo>
                <a:cubicBezTo>
                  <a:pt x="445449" y="113198"/>
                  <a:pt x="454315" y="110311"/>
                  <a:pt x="462386" y="104538"/>
                </a:cubicBezTo>
                <a:lnTo>
                  <a:pt x="462386" y="121063"/>
                </a:lnTo>
                <a:cubicBezTo>
                  <a:pt x="454138" y="126247"/>
                  <a:pt x="443240" y="128839"/>
                  <a:pt x="429690" y="128839"/>
                </a:cubicBezTo>
                <a:cubicBezTo>
                  <a:pt x="416376" y="128839"/>
                  <a:pt x="405934" y="124730"/>
                  <a:pt x="398364" y="116512"/>
                </a:cubicBezTo>
                <a:cubicBezTo>
                  <a:pt x="390794" y="108294"/>
                  <a:pt x="387009" y="96732"/>
                  <a:pt x="387009" y="81828"/>
                </a:cubicBezTo>
                <a:cubicBezTo>
                  <a:pt x="387009" y="67748"/>
                  <a:pt x="391177" y="56275"/>
                  <a:pt x="399513" y="47409"/>
                </a:cubicBezTo>
                <a:cubicBezTo>
                  <a:pt x="407849" y="38543"/>
                  <a:pt x="418203" y="34110"/>
                  <a:pt x="430574" y="34110"/>
                </a:cubicBezTo>
                <a:close/>
                <a:moveTo>
                  <a:pt x="58587" y="18822"/>
                </a:moveTo>
                <a:cubicBezTo>
                  <a:pt x="58057" y="22180"/>
                  <a:pt x="57468" y="24831"/>
                  <a:pt x="56820" y="26775"/>
                </a:cubicBezTo>
                <a:lnTo>
                  <a:pt x="39412" y="77321"/>
                </a:lnTo>
                <a:lnTo>
                  <a:pt x="78205" y="77321"/>
                </a:lnTo>
                <a:lnTo>
                  <a:pt x="60620" y="26775"/>
                </a:lnTo>
                <a:cubicBezTo>
                  <a:pt x="60090" y="25126"/>
                  <a:pt x="59530" y="22475"/>
                  <a:pt x="58941" y="18822"/>
                </a:cubicBezTo>
                <a:close/>
                <a:moveTo>
                  <a:pt x="47453" y="0"/>
                </a:moveTo>
                <a:lnTo>
                  <a:pt x="71135" y="0"/>
                </a:lnTo>
                <a:lnTo>
                  <a:pt x="118235" y="126718"/>
                </a:lnTo>
                <a:lnTo>
                  <a:pt x="95171" y="126718"/>
                </a:lnTo>
                <a:lnTo>
                  <a:pt x="83772" y="94464"/>
                </a:lnTo>
                <a:lnTo>
                  <a:pt x="33933" y="94464"/>
                </a:lnTo>
                <a:lnTo>
                  <a:pt x="22976" y="126718"/>
                </a:lnTo>
                <a:lnTo>
                  <a:pt x="0" y="126718"/>
                </a:lnTo>
                <a:close/>
              </a:path>
            </a:pathLst>
          </a:cu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15028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 blu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31978148-DDB8-4B1B-91B8-28130218C585}"/>
              </a:ext>
            </a:extLst>
          </p:cNvPr>
          <p:cNvGrpSpPr/>
          <p:nvPr userDrawn="1"/>
        </p:nvGrpSpPr>
        <p:grpSpPr>
          <a:xfrm>
            <a:off x="0" y="-1"/>
            <a:ext cx="12192000" cy="6858001"/>
            <a:chOff x="0" y="-1"/>
            <a:chExt cx="12436475" cy="699452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8D04DB2-79EC-4907-BD28-E17FB4AFB5A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l="11427" r="6399"/>
            <a:stretch/>
          </p:blipFill>
          <p:spPr>
            <a:xfrm>
              <a:off x="2249423" y="0"/>
              <a:ext cx="10187052" cy="6994525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E9454DF9-A0C8-42EE-B1B3-2A57EC8ACE0B}"/>
                </a:ext>
              </a:extLst>
            </p:cNvPr>
            <p:cNvSpPr/>
            <p:nvPr userDrawn="1"/>
          </p:nvSpPr>
          <p:spPr bwMode="auto">
            <a:xfrm>
              <a:off x="0" y="-1"/>
              <a:ext cx="2408238" cy="6994525"/>
            </a:xfrm>
            <a:prstGeom prst="rect">
              <a:avLst/>
            </a:prstGeom>
            <a:solidFill>
              <a:srgbClr val="E2E3E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13532A61-7338-495C-8787-A222781205FF}"/>
              </a:ext>
            </a:extLst>
          </p:cNvPr>
          <p:cNvSpPr/>
          <p:nvPr userDrawn="1"/>
        </p:nvSpPr>
        <p:spPr bwMode="auto">
          <a:xfrm>
            <a:off x="426424" y="2128263"/>
            <a:ext cx="7477989" cy="3586208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0D28F43-8FFF-4944-9497-29A9A4AAFE5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9545" y="437137"/>
            <a:ext cx="896425" cy="190218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C12028E2-C5DC-4CA9-88C9-D5024B2AD4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8974" y="2540313"/>
            <a:ext cx="7028471" cy="1793104"/>
          </a:xfrm>
          <a:noFill/>
        </p:spPr>
        <p:txBody>
          <a:bodyPr lIns="0" tIns="0" rIns="0" bIns="182880" anchor="b" anchorCtr="0"/>
          <a:lstStyle>
            <a:lvl1pPr>
              <a:defRPr sz="5293" strike="noStrike" spc="-147" baseline="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/>
              <a:t>Azure presentation</a:t>
            </a:r>
            <a:br>
              <a:rPr lang="en-US"/>
            </a:br>
            <a:r>
              <a:rPr lang="en-US"/>
              <a:t>title or event name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6EFA9DF5-3A2A-422C-B2A6-A700C5CFD6E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8976" y="4342825"/>
            <a:ext cx="6107853" cy="945435"/>
          </a:xfr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65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D562FC58-241D-49FF-B627-53CA162710C1}"/>
              </a:ext>
            </a:extLst>
          </p:cNvPr>
          <p:cNvSpPr/>
          <p:nvPr userDrawn="1"/>
        </p:nvSpPr>
        <p:spPr bwMode="auto">
          <a:xfrm>
            <a:off x="11303093" y="438570"/>
            <a:ext cx="460226" cy="126324"/>
          </a:xfrm>
          <a:custGeom>
            <a:avLst/>
            <a:gdLst/>
            <a:ahLst/>
            <a:cxnLst/>
            <a:rect l="l" t="t" r="r" b="b"/>
            <a:pathLst>
              <a:path w="469455" h="128839">
                <a:moveTo>
                  <a:pt x="430309" y="49220"/>
                </a:moveTo>
                <a:cubicBezTo>
                  <a:pt x="424418" y="49220"/>
                  <a:pt x="419425" y="51371"/>
                  <a:pt x="415331" y="55671"/>
                </a:cubicBezTo>
                <a:cubicBezTo>
                  <a:pt x="411236" y="59972"/>
                  <a:pt x="408718" y="65598"/>
                  <a:pt x="407775" y="72549"/>
                </a:cubicBezTo>
                <a:lnTo>
                  <a:pt x="449661" y="72549"/>
                </a:lnTo>
                <a:cubicBezTo>
                  <a:pt x="449602" y="65185"/>
                  <a:pt x="447864" y="59456"/>
                  <a:pt x="444447" y="55362"/>
                </a:cubicBezTo>
                <a:cubicBezTo>
                  <a:pt x="441031" y="51268"/>
                  <a:pt x="436318" y="49220"/>
                  <a:pt x="430309" y="49220"/>
                </a:cubicBezTo>
                <a:close/>
                <a:moveTo>
                  <a:pt x="219624" y="36231"/>
                </a:moveTo>
                <a:lnTo>
                  <a:pt x="240125" y="36231"/>
                </a:lnTo>
                <a:lnTo>
                  <a:pt x="240125" y="88190"/>
                </a:lnTo>
                <a:cubicBezTo>
                  <a:pt x="240125" y="104450"/>
                  <a:pt x="246399" y="112579"/>
                  <a:pt x="258947" y="112579"/>
                </a:cubicBezTo>
                <a:cubicBezTo>
                  <a:pt x="265015" y="112579"/>
                  <a:pt x="270008" y="110341"/>
                  <a:pt x="273925" y="105863"/>
                </a:cubicBezTo>
                <a:cubicBezTo>
                  <a:pt x="277843" y="101386"/>
                  <a:pt x="279802" y="95525"/>
                  <a:pt x="279802" y="88279"/>
                </a:cubicBezTo>
                <a:lnTo>
                  <a:pt x="279802" y="36231"/>
                </a:lnTo>
                <a:lnTo>
                  <a:pt x="300303" y="36231"/>
                </a:lnTo>
                <a:lnTo>
                  <a:pt x="300303" y="126718"/>
                </a:lnTo>
                <a:lnTo>
                  <a:pt x="279802" y="126718"/>
                </a:lnTo>
                <a:lnTo>
                  <a:pt x="279802" y="112403"/>
                </a:lnTo>
                <a:lnTo>
                  <a:pt x="279448" y="112403"/>
                </a:lnTo>
                <a:cubicBezTo>
                  <a:pt x="273498" y="123360"/>
                  <a:pt x="264249" y="128839"/>
                  <a:pt x="251701" y="128839"/>
                </a:cubicBezTo>
                <a:cubicBezTo>
                  <a:pt x="230316" y="128839"/>
                  <a:pt x="219624" y="115996"/>
                  <a:pt x="219624" y="90311"/>
                </a:cubicBezTo>
                <a:close/>
                <a:moveTo>
                  <a:pt x="129657" y="36231"/>
                </a:moveTo>
                <a:lnTo>
                  <a:pt x="202472" y="36231"/>
                </a:lnTo>
                <a:lnTo>
                  <a:pt x="202472" y="44802"/>
                </a:lnTo>
                <a:lnTo>
                  <a:pt x="153605" y="110724"/>
                </a:lnTo>
                <a:lnTo>
                  <a:pt x="202295" y="110724"/>
                </a:lnTo>
                <a:lnTo>
                  <a:pt x="202295" y="126718"/>
                </a:lnTo>
                <a:lnTo>
                  <a:pt x="124886" y="126718"/>
                </a:lnTo>
                <a:lnTo>
                  <a:pt x="124886" y="119030"/>
                </a:lnTo>
                <a:lnTo>
                  <a:pt x="174813" y="52225"/>
                </a:lnTo>
                <a:lnTo>
                  <a:pt x="129657" y="52225"/>
                </a:lnTo>
                <a:close/>
                <a:moveTo>
                  <a:pt x="370173" y="34640"/>
                </a:moveTo>
                <a:cubicBezTo>
                  <a:pt x="373884" y="34640"/>
                  <a:pt x="376712" y="35200"/>
                  <a:pt x="378656" y="36319"/>
                </a:cubicBezTo>
                <a:lnTo>
                  <a:pt x="378656" y="55760"/>
                </a:lnTo>
                <a:cubicBezTo>
                  <a:pt x="376182" y="53816"/>
                  <a:pt x="372618" y="52843"/>
                  <a:pt x="367964" y="52843"/>
                </a:cubicBezTo>
                <a:cubicBezTo>
                  <a:pt x="361896" y="52843"/>
                  <a:pt x="356830" y="55583"/>
                  <a:pt x="352765" y="61062"/>
                </a:cubicBezTo>
                <a:cubicBezTo>
                  <a:pt x="348700" y="66540"/>
                  <a:pt x="346667" y="73993"/>
                  <a:pt x="346667" y="83418"/>
                </a:cubicBezTo>
                <a:lnTo>
                  <a:pt x="346667" y="126718"/>
                </a:lnTo>
                <a:lnTo>
                  <a:pt x="326166" y="126718"/>
                </a:lnTo>
                <a:lnTo>
                  <a:pt x="326166" y="36231"/>
                </a:lnTo>
                <a:lnTo>
                  <a:pt x="346667" y="36231"/>
                </a:lnTo>
                <a:lnTo>
                  <a:pt x="346667" y="54876"/>
                </a:lnTo>
                <a:lnTo>
                  <a:pt x="347021" y="54876"/>
                </a:lnTo>
                <a:cubicBezTo>
                  <a:pt x="349024" y="48514"/>
                  <a:pt x="352102" y="43550"/>
                  <a:pt x="356255" y="39986"/>
                </a:cubicBezTo>
                <a:cubicBezTo>
                  <a:pt x="360408" y="36422"/>
                  <a:pt x="365048" y="34640"/>
                  <a:pt x="370173" y="34640"/>
                </a:cubicBezTo>
                <a:close/>
                <a:moveTo>
                  <a:pt x="430574" y="34110"/>
                </a:moveTo>
                <a:cubicBezTo>
                  <a:pt x="442945" y="34110"/>
                  <a:pt x="452518" y="38086"/>
                  <a:pt x="459293" y="46039"/>
                </a:cubicBezTo>
                <a:cubicBezTo>
                  <a:pt x="466068" y="53992"/>
                  <a:pt x="469455" y="65038"/>
                  <a:pt x="469455" y="79177"/>
                </a:cubicBezTo>
                <a:lnTo>
                  <a:pt x="469455" y="87041"/>
                </a:lnTo>
                <a:lnTo>
                  <a:pt x="407775" y="87041"/>
                </a:lnTo>
                <a:cubicBezTo>
                  <a:pt x="408011" y="95407"/>
                  <a:pt x="410588" y="101858"/>
                  <a:pt x="415507" y="106394"/>
                </a:cubicBezTo>
                <a:cubicBezTo>
                  <a:pt x="420426" y="110930"/>
                  <a:pt x="427187" y="113198"/>
                  <a:pt x="435788" y="113198"/>
                </a:cubicBezTo>
                <a:cubicBezTo>
                  <a:pt x="445449" y="113198"/>
                  <a:pt x="454315" y="110311"/>
                  <a:pt x="462386" y="104538"/>
                </a:cubicBezTo>
                <a:lnTo>
                  <a:pt x="462386" y="121063"/>
                </a:lnTo>
                <a:cubicBezTo>
                  <a:pt x="454138" y="126247"/>
                  <a:pt x="443240" y="128839"/>
                  <a:pt x="429690" y="128839"/>
                </a:cubicBezTo>
                <a:cubicBezTo>
                  <a:pt x="416376" y="128839"/>
                  <a:pt x="405934" y="124730"/>
                  <a:pt x="398364" y="116512"/>
                </a:cubicBezTo>
                <a:cubicBezTo>
                  <a:pt x="390794" y="108294"/>
                  <a:pt x="387009" y="96732"/>
                  <a:pt x="387009" y="81828"/>
                </a:cubicBezTo>
                <a:cubicBezTo>
                  <a:pt x="387009" y="67748"/>
                  <a:pt x="391177" y="56275"/>
                  <a:pt x="399513" y="47409"/>
                </a:cubicBezTo>
                <a:cubicBezTo>
                  <a:pt x="407849" y="38543"/>
                  <a:pt x="418203" y="34110"/>
                  <a:pt x="430574" y="34110"/>
                </a:cubicBezTo>
                <a:close/>
                <a:moveTo>
                  <a:pt x="58587" y="18822"/>
                </a:moveTo>
                <a:cubicBezTo>
                  <a:pt x="58057" y="22180"/>
                  <a:pt x="57468" y="24831"/>
                  <a:pt x="56820" y="26775"/>
                </a:cubicBezTo>
                <a:lnTo>
                  <a:pt x="39412" y="77321"/>
                </a:lnTo>
                <a:lnTo>
                  <a:pt x="78205" y="77321"/>
                </a:lnTo>
                <a:lnTo>
                  <a:pt x="60620" y="26775"/>
                </a:lnTo>
                <a:cubicBezTo>
                  <a:pt x="60090" y="25126"/>
                  <a:pt x="59530" y="22475"/>
                  <a:pt x="58941" y="18822"/>
                </a:cubicBezTo>
                <a:close/>
                <a:moveTo>
                  <a:pt x="47453" y="0"/>
                </a:moveTo>
                <a:lnTo>
                  <a:pt x="71135" y="0"/>
                </a:lnTo>
                <a:lnTo>
                  <a:pt x="118235" y="126718"/>
                </a:lnTo>
                <a:lnTo>
                  <a:pt x="95171" y="126718"/>
                </a:lnTo>
                <a:lnTo>
                  <a:pt x="83772" y="94464"/>
                </a:lnTo>
                <a:lnTo>
                  <a:pt x="33933" y="94464"/>
                </a:lnTo>
                <a:lnTo>
                  <a:pt x="22976" y="126718"/>
                </a:lnTo>
                <a:lnTo>
                  <a:pt x="0" y="126718"/>
                </a:lnTo>
                <a:close/>
              </a:path>
            </a:pathLst>
          </a:cu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09934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 whit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31978148-DDB8-4B1B-91B8-28130218C585}"/>
              </a:ext>
            </a:extLst>
          </p:cNvPr>
          <p:cNvGrpSpPr/>
          <p:nvPr userDrawn="1"/>
        </p:nvGrpSpPr>
        <p:grpSpPr>
          <a:xfrm>
            <a:off x="0" y="1"/>
            <a:ext cx="12192000" cy="6858001"/>
            <a:chOff x="0" y="-1"/>
            <a:chExt cx="12436475" cy="699452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8D04DB2-79EC-4907-BD28-E17FB4AFB5A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l="11427" r="6399"/>
            <a:stretch/>
          </p:blipFill>
          <p:spPr>
            <a:xfrm>
              <a:off x="2249423" y="0"/>
              <a:ext cx="10187052" cy="6994525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E9454DF9-A0C8-42EE-B1B3-2A57EC8ACE0B}"/>
                </a:ext>
              </a:extLst>
            </p:cNvPr>
            <p:cNvSpPr/>
            <p:nvPr userDrawn="1"/>
          </p:nvSpPr>
          <p:spPr bwMode="auto">
            <a:xfrm>
              <a:off x="0" y="-1"/>
              <a:ext cx="2408238" cy="6994525"/>
            </a:xfrm>
            <a:prstGeom prst="rect">
              <a:avLst/>
            </a:prstGeom>
            <a:solidFill>
              <a:srgbClr val="E2E3E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13532A61-7338-495C-8787-A222781205FF}"/>
              </a:ext>
            </a:extLst>
          </p:cNvPr>
          <p:cNvSpPr/>
          <p:nvPr userDrawn="1"/>
        </p:nvSpPr>
        <p:spPr bwMode="auto">
          <a:xfrm>
            <a:off x="426425" y="2128263"/>
            <a:ext cx="7477989" cy="3586208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0D28F43-8FFF-4944-9497-29A9A4AAFE5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9545" y="437137"/>
            <a:ext cx="896425" cy="190218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C12028E2-C5DC-4CA9-88C9-D5024B2AD4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8974" y="2540313"/>
            <a:ext cx="7028471" cy="1793104"/>
          </a:xfrm>
          <a:noFill/>
        </p:spPr>
        <p:txBody>
          <a:bodyPr lIns="0" tIns="0" rIns="0" bIns="182880" anchor="b" anchorCtr="0"/>
          <a:lstStyle>
            <a:lvl1pPr>
              <a:defRPr sz="5293" strike="noStrike" spc="-147" baseline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/>
              <a:t>Azure presentation</a:t>
            </a:r>
            <a:br>
              <a:rPr lang="en-US"/>
            </a:br>
            <a:r>
              <a:rPr lang="en-US"/>
              <a:t>title or event name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6EFA9DF5-3A2A-422C-B2A6-A700C5CFD6E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8976" y="4342825"/>
            <a:ext cx="6107853" cy="945435"/>
          </a:xfr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65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0971AA97-C75B-4C43-A9FD-396B975FFE93}"/>
              </a:ext>
            </a:extLst>
          </p:cNvPr>
          <p:cNvSpPr/>
          <p:nvPr userDrawn="1"/>
        </p:nvSpPr>
        <p:spPr bwMode="auto">
          <a:xfrm>
            <a:off x="11303093" y="438570"/>
            <a:ext cx="460226" cy="126324"/>
          </a:xfrm>
          <a:custGeom>
            <a:avLst/>
            <a:gdLst/>
            <a:ahLst/>
            <a:cxnLst/>
            <a:rect l="l" t="t" r="r" b="b"/>
            <a:pathLst>
              <a:path w="469455" h="128839">
                <a:moveTo>
                  <a:pt x="430309" y="49220"/>
                </a:moveTo>
                <a:cubicBezTo>
                  <a:pt x="424418" y="49220"/>
                  <a:pt x="419425" y="51371"/>
                  <a:pt x="415331" y="55671"/>
                </a:cubicBezTo>
                <a:cubicBezTo>
                  <a:pt x="411236" y="59972"/>
                  <a:pt x="408718" y="65598"/>
                  <a:pt x="407775" y="72549"/>
                </a:cubicBezTo>
                <a:lnTo>
                  <a:pt x="449661" y="72549"/>
                </a:lnTo>
                <a:cubicBezTo>
                  <a:pt x="449602" y="65185"/>
                  <a:pt x="447864" y="59456"/>
                  <a:pt x="444447" y="55362"/>
                </a:cubicBezTo>
                <a:cubicBezTo>
                  <a:pt x="441031" y="51268"/>
                  <a:pt x="436318" y="49220"/>
                  <a:pt x="430309" y="49220"/>
                </a:cubicBezTo>
                <a:close/>
                <a:moveTo>
                  <a:pt x="219624" y="36231"/>
                </a:moveTo>
                <a:lnTo>
                  <a:pt x="240125" y="36231"/>
                </a:lnTo>
                <a:lnTo>
                  <a:pt x="240125" y="88190"/>
                </a:lnTo>
                <a:cubicBezTo>
                  <a:pt x="240125" y="104450"/>
                  <a:pt x="246399" y="112579"/>
                  <a:pt x="258947" y="112579"/>
                </a:cubicBezTo>
                <a:cubicBezTo>
                  <a:pt x="265015" y="112579"/>
                  <a:pt x="270008" y="110341"/>
                  <a:pt x="273925" y="105863"/>
                </a:cubicBezTo>
                <a:cubicBezTo>
                  <a:pt x="277843" y="101386"/>
                  <a:pt x="279802" y="95525"/>
                  <a:pt x="279802" y="88279"/>
                </a:cubicBezTo>
                <a:lnTo>
                  <a:pt x="279802" y="36231"/>
                </a:lnTo>
                <a:lnTo>
                  <a:pt x="300303" y="36231"/>
                </a:lnTo>
                <a:lnTo>
                  <a:pt x="300303" y="126718"/>
                </a:lnTo>
                <a:lnTo>
                  <a:pt x="279802" y="126718"/>
                </a:lnTo>
                <a:lnTo>
                  <a:pt x="279802" y="112403"/>
                </a:lnTo>
                <a:lnTo>
                  <a:pt x="279448" y="112403"/>
                </a:lnTo>
                <a:cubicBezTo>
                  <a:pt x="273498" y="123360"/>
                  <a:pt x="264249" y="128839"/>
                  <a:pt x="251701" y="128839"/>
                </a:cubicBezTo>
                <a:cubicBezTo>
                  <a:pt x="230316" y="128839"/>
                  <a:pt x="219624" y="115996"/>
                  <a:pt x="219624" y="90311"/>
                </a:cubicBezTo>
                <a:close/>
                <a:moveTo>
                  <a:pt x="129657" y="36231"/>
                </a:moveTo>
                <a:lnTo>
                  <a:pt x="202472" y="36231"/>
                </a:lnTo>
                <a:lnTo>
                  <a:pt x="202472" y="44802"/>
                </a:lnTo>
                <a:lnTo>
                  <a:pt x="153605" y="110724"/>
                </a:lnTo>
                <a:lnTo>
                  <a:pt x="202295" y="110724"/>
                </a:lnTo>
                <a:lnTo>
                  <a:pt x="202295" y="126718"/>
                </a:lnTo>
                <a:lnTo>
                  <a:pt x="124886" y="126718"/>
                </a:lnTo>
                <a:lnTo>
                  <a:pt x="124886" y="119030"/>
                </a:lnTo>
                <a:lnTo>
                  <a:pt x="174813" y="52225"/>
                </a:lnTo>
                <a:lnTo>
                  <a:pt x="129657" y="52225"/>
                </a:lnTo>
                <a:close/>
                <a:moveTo>
                  <a:pt x="370173" y="34640"/>
                </a:moveTo>
                <a:cubicBezTo>
                  <a:pt x="373884" y="34640"/>
                  <a:pt x="376712" y="35200"/>
                  <a:pt x="378656" y="36319"/>
                </a:cubicBezTo>
                <a:lnTo>
                  <a:pt x="378656" y="55760"/>
                </a:lnTo>
                <a:cubicBezTo>
                  <a:pt x="376182" y="53816"/>
                  <a:pt x="372618" y="52843"/>
                  <a:pt x="367964" y="52843"/>
                </a:cubicBezTo>
                <a:cubicBezTo>
                  <a:pt x="361896" y="52843"/>
                  <a:pt x="356830" y="55583"/>
                  <a:pt x="352765" y="61062"/>
                </a:cubicBezTo>
                <a:cubicBezTo>
                  <a:pt x="348700" y="66540"/>
                  <a:pt x="346667" y="73993"/>
                  <a:pt x="346667" y="83418"/>
                </a:cubicBezTo>
                <a:lnTo>
                  <a:pt x="346667" y="126718"/>
                </a:lnTo>
                <a:lnTo>
                  <a:pt x="326166" y="126718"/>
                </a:lnTo>
                <a:lnTo>
                  <a:pt x="326166" y="36231"/>
                </a:lnTo>
                <a:lnTo>
                  <a:pt x="346667" y="36231"/>
                </a:lnTo>
                <a:lnTo>
                  <a:pt x="346667" y="54876"/>
                </a:lnTo>
                <a:lnTo>
                  <a:pt x="347021" y="54876"/>
                </a:lnTo>
                <a:cubicBezTo>
                  <a:pt x="349024" y="48514"/>
                  <a:pt x="352102" y="43550"/>
                  <a:pt x="356255" y="39986"/>
                </a:cubicBezTo>
                <a:cubicBezTo>
                  <a:pt x="360408" y="36422"/>
                  <a:pt x="365048" y="34640"/>
                  <a:pt x="370173" y="34640"/>
                </a:cubicBezTo>
                <a:close/>
                <a:moveTo>
                  <a:pt x="430574" y="34110"/>
                </a:moveTo>
                <a:cubicBezTo>
                  <a:pt x="442945" y="34110"/>
                  <a:pt x="452518" y="38086"/>
                  <a:pt x="459293" y="46039"/>
                </a:cubicBezTo>
                <a:cubicBezTo>
                  <a:pt x="466068" y="53992"/>
                  <a:pt x="469455" y="65038"/>
                  <a:pt x="469455" y="79177"/>
                </a:cubicBezTo>
                <a:lnTo>
                  <a:pt x="469455" y="87041"/>
                </a:lnTo>
                <a:lnTo>
                  <a:pt x="407775" y="87041"/>
                </a:lnTo>
                <a:cubicBezTo>
                  <a:pt x="408011" y="95407"/>
                  <a:pt x="410588" y="101858"/>
                  <a:pt x="415507" y="106394"/>
                </a:cubicBezTo>
                <a:cubicBezTo>
                  <a:pt x="420426" y="110930"/>
                  <a:pt x="427187" y="113198"/>
                  <a:pt x="435788" y="113198"/>
                </a:cubicBezTo>
                <a:cubicBezTo>
                  <a:pt x="445449" y="113198"/>
                  <a:pt x="454315" y="110311"/>
                  <a:pt x="462386" y="104538"/>
                </a:cubicBezTo>
                <a:lnTo>
                  <a:pt x="462386" y="121063"/>
                </a:lnTo>
                <a:cubicBezTo>
                  <a:pt x="454138" y="126247"/>
                  <a:pt x="443240" y="128839"/>
                  <a:pt x="429690" y="128839"/>
                </a:cubicBezTo>
                <a:cubicBezTo>
                  <a:pt x="416376" y="128839"/>
                  <a:pt x="405934" y="124730"/>
                  <a:pt x="398364" y="116512"/>
                </a:cubicBezTo>
                <a:cubicBezTo>
                  <a:pt x="390794" y="108294"/>
                  <a:pt x="387009" y="96732"/>
                  <a:pt x="387009" y="81828"/>
                </a:cubicBezTo>
                <a:cubicBezTo>
                  <a:pt x="387009" y="67748"/>
                  <a:pt x="391177" y="56275"/>
                  <a:pt x="399513" y="47409"/>
                </a:cubicBezTo>
                <a:cubicBezTo>
                  <a:pt x="407849" y="38543"/>
                  <a:pt x="418203" y="34110"/>
                  <a:pt x="430574" y="34110"/>
                </a:cubicBezTo>
                <a:close/>
                <a:moveTo>
                  <a:pt x="58587" y="18822"/>
                </a:moveTo>
                <a:cubicBezTo>
                  <a:pt x="58057" y="22180"/>
                  <a:pt x="57468" y="24831"/>
                  <a:pt x="56820" y="26775"/>
                </a:cubicBezTo>
                <a:lnTo>
                  <a:pt x="39412" y="77321"/>
                </a:lnTo>
                <a:lnTo>
                  <a:pt x="78205" y="77321"/>
                </a:lnTo>
                <a:lnTo>
                  <a:pt x="60620" y="26775"/>
                </a:lnTo>
                <a:cubicBezTo>
                  <a:pt x="60090" y="25126"/>
                  <a:pt x="59530" y="22475"/>
                  <a:pt x="58941" y="18822"/>
                </a:cubicBezTo>
                <a:close/>
                <a:moveTo>
                  <a:pt x="47453" y="0"/>
                </a:moveTo>
                <a:lnTo>
                  <a:pt x="71135" y="0"/>
                </a:lnTo>
                <a:lnTo>
                  <a:pt x="118235" y="126718"/>
                </a:lnTo>
                <a:lnTo>
                  <a:pt x="95171" y="126718"/>
                </a:lnTo>
                <a:lnTo>
                  <a:pt x="83772" y="94464"/>
                </a:lnTo>
                <a:lnTo>
                  <a:pt x="33933" y="94464"/>
                </a:lnTo>
                <a:lnTo>
                  <a:pt x="22976" y="126718"/>
                </a:lnTo>
                <a:lnTo>
                  <a:pt x="0" y="126718"/>
                </a:lnTo>
                <a:close/>
              </a:path>
            </a:pathLst>
          </a:cu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32425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360897" y="1189289"/>
            <a:ext cx="3621494" cy="454391"/>
          </a:xfrm>
        </p:spPr>
        <p:txBody>
          <a:bodyPr lIns="0" tIns="0" rIns="0" bIns="0"/>
          <a:lstStyle>
            <a:lvl1pPr>
              <a:defRPr sz="1765" b="1" spc="0" baseline="0">
                <a:solidFill>
                  <a:srgbClr val="000000"/>
                </a:solidFill>
                <a:latin typeface="+mn-lt"/>
              </a:defRPr>
            </a:lvl1pPr>
          </a:lstStyle>
          <a:p>
            <a:r>
              <a:rPr lang="en-US"/>
              <a:t>Contents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60897" y="1646473"/>
            <a:ext cx="3621494" cy="3289228"/>
          </a:xfrm>
        </p:spPr>
        <p:txBody>
          <a:bodyPr wrap="square" lIns="0" tIns="0" rIns="0" bIns="0">
            <a:noAutofit/>
          </a:bodyPr>
          <a:lstStyle>
            <a:lvl1pPr marL="0" marR="0" indent="0" algn="l" defTabSz="5072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765" spc="0" baseline="0">
                <a:solidFill>
                  <a:schemeClr val="tx2"/>
                </a:solidFill>
                <a:latin typeface="+mn-lt"/>
              </a:defRPr>
            </a:lvl1pPr>
            <a:lvl2pPr marL="224054" indent="0">
              <a:buNone/>
              <a:defRPr sz="1765"/>
            </a:lvl2pPr>
            <a:lvl3pPr marL="448107" indent="0">
              <a:buNone/>
              <a:defRPr sz="1765"/>
            </a:lvl3pPr>
            <a:lvl4pPr marL="672161" indent="0">
              <a:buNone/>
              <a:defRPr sz="1765"/>
            </a:lvl4pPr>
            <a:lvl5pPr marL="896214" indent="0">
              <a:buNone/>
              <a:defRPr sz="1765"/>
            </a:lvl5pPr>
          </a:lstStyle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</p:txBody>
      </p:sp>
    </p:spTree>
    <p:extLst>
      <p:ext uri="{BB962C8B-B14F-4D97-AF65-F5344CB8AC3E}">
        <p14:creationId xmlns:p14="http://schemas.microsoft.com/office/powerpoint/2010/main" val="3505505400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od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6424" y="1120573"/>
            <a:ext cx="11339774" cy="947824"/>
          </a:xfrm>
        </p:spPr>
        <p:txBody>
          <a:bodyPr wrap="square" lIns="0" tIns="0" rIns="0" bIns="0">
            <a:spAutoFit/>
          </a:bodyPr>
          <a:lstStyle>
            <a:lvl1pPr marL="0" marR="0" indent="0" algn="l" defTabSz="914192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800" b="0" i="0" kern="1200" spc="0" baseline="0" dirty="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1pPr>
            <a:lvl2pPr marL="0" indent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None/>
              <a:defRPr sz="1600">
                <a:solidFill>
                  <a:srgbClr val="000000"/>
                </a:solidFill>
              </a:defRPr>
            </a:lvl2pPr>
            <a:lvl3pPr marL="0" indent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None/>
              <a:defRPr sz="1400">
                <a:solidFill>
                  <a:srgbClr val="000000"/>
                </a:solidFill>
                <a:latin typeface="+mn-lt"/>
              </a:defRPr>
            </a:lvl3pPr>
            <a:lvl4pPr marL="672161" indent="0">
              <a:spcBef>
                <a:spcPts val="0"/>
              </a:spcBef>
              <a:spcAft>
                <a:spcPts val="1273"/>
              </a:spcAft>
              <a:buNone/>
              <a:defRPr sz="1961"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First level Segoe UI </a:t>
            </a:r>
            <a:r>
              <a:rPr lang="en-US" err="1"/>
              <a:t>Semibold</a:t>
            </a:r>
            <a:r>
              <a:rPr lang="en-US"/>
              <a:t> 18pt</a:t>
            </a:r>
          </a:p>
          <a:p>
            <a:pPr lvl="1"/>
            <a:r>
              <a:rPr lang="en-US"/>
              <a:t>Second level Segoe UI 16pt</a:t>
            </a:r>
          </a:p>
          <a:p>
            <a:pPr lvl="2"/>
            <a:r>
              <a:rPr lang="en-US"/>
              <a:t>Third level Segoe UI 14pt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4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Heading Segoe UI </a:t>
            </a:r>
            <a:r>
              <a:rPr lang="en-US" err="1"/>
              <a:t>Semibold</a:t>
            </a:r>
            <a:r>
              <a:rPr lang="en-US"/>
              <a:t> 34pt</a:t>
            </a:r>
          </a:p>
        </p:txBody>
      </p:sp>
    </p:spTree>
    <p:extLst>
      <p:ext uri="{BB962C8B-B14F-4D97-AF65-F5344CB8AC3E}">
        <p14:creationId xmlns:p14="http://schemas.microsoft.com/office/powerpoint/2010/main" val="3811780868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ody with bullet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7318" y="1120573"/>
            <a:ext cx="11339774" cy="1118640"/>
          </a:xfrm>
        </p:spPr>
        <p:txBody>
          <a:bodyPr wrap="square" lIns="0" tIns="0" rIns="0" bIns="0">
            <a:spAutoFit/>
          </a:bodyPr>
          <a:lstStyle>
            <a:lvl1pPr marL="280067" indent="-280067">
              <a:lnSpc>
                <a:spcPct val="100000"/>
              </a:lnSpc>
              <a:spcBef>
                <a:spcPts val="0"/>
              </a:spcBef>
              <a:spcAft>
                <a:spcPts val="1371"/>
              </a:spcAft>
              <a:buFont typeface="Arial" panose="020B0604020202020204" pitchFamily="34" charset="0"/>
              <a:buChar char="•"/>
              <a:defRPr sz="1800" b="0" i="0">
                <a:solidFill>
                  <a:srgbClr val="000000"/>
                </a:solidFill>
                <a:latin typeface="+mj-lt"/>
              </a:defRPr>
            </a:lvl1pPr>
            <a:lvl2pPr marL="504120" indent="-280067">
              <a:lnSpc>
                <a:spcPct val="100000"/>
              </a:lnSpc>
              <a:spcBef>
                <a:spcPts val="0"/>
              </a:spcBef>
              <a:spcAft>
                <a:spcPts val="1371"/>
              </a:spcAft>
              <a:buFont typeface="Arial" panose="020B0604020202020204" pitchFamily="34" charset="0"/>
              <a:buChar char="•"/>
              <a:defRPr sz="1600">
                <a:solidFill>
                  <a:srgbClr val="000000"/>
                </a:solidFill>
              </a:defRPr>
            </a:lvl2pPr>
            <a:lvl3pPr marL="728174" indent="-280067">
              <a:lnSpc>
                <a:spcPct val="100000"/>
              </a:lnSpc>
              <a:spcBef>
                <a:spcPts val="0"/>
              </a:spcBef>
              <a:spcAft>
                <a:spcPts val="1371"/>
              </a:spcAft>
              <a:buFont typeface="Arial" panose="020B0604020202020204" pitchFamily="34" charset="0"/>
              <a:buChar char="•"/>
              <a:defRPr sz="1400">
                <a:solidFill>
                  <a:srgbClr val="000000"/>
                </a:solidFill>
              </a:defRPr>
            </a:lvl3pPr>
            <a:lvl4pPr marL="672161" indent="0">
              <a:spcBef>
                <a:spcPts val="0"/>
              </a:spcBef>
              <a:spcAft>
                <a:spcPts val="1273"/>
              </a:spcAft>
              <a:buNone/>
              <a:defRPr sz="1961"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First level Segoe UI </a:t>
            </a:r>
            <a:r>
              <a:rPr lang="en-US" err="1"/>
              <a:t>Semibold</a:t>
            </a:r>
            <a:r>
              <a:rPr lang="en-US"/>
              <a:t> 18pt</a:t>
            </a:r>
          </a:p>
          <a:p>
            <a:pPr lvl="1"/>
            <a:r>
              <a:rPr lang="en-US"/>
              <a:t>Second level Segoe UI 16pt</a:t>
            </a:r>
          </a:p>
          <a:p>
            <a:pPr lvl="2"/>
            <a:r>
              <a:rPr lang="en-US"/>
              <a:t>Third level Segoe UI 14pt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4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 sz="3400">
                <a:solidFill>
                  <a:schemeClr val="tx2"/>
                </a:solidFill>
              </a:defRPr>
            </a:lvl1pPr>
          </a:lstStyle>
          <a:p>
            <a:r>
              <a:rPr lang="en-US"/>
              <a:t>Heading Segoe UI </a:t>
            </a:r>
            <a:r>
              <a:rPr lang="en-US" err="1"/>
              <a:t>Semibold</a:t>
            </a:r>
            <a:r>
              <a:rPr lang="en-US"/>
              <a:t> 36pt (with bullets)</a:t>
            </a:r>
          </a:p>
        </p:txBody>
      </p:sp>
    </p:spTree>
    <p:extLst>
      <p:ext uri="{BB962C8B-B14F-4D97-AF65-F5344CB8AC3E}">
        <p14:creationId xmlns:p14="http://schemas.microsoft.com/office/powerpoint/2010/main" val="2556282084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image" Target="../media/image2.emf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0C9B1B5-B09F-4B98-AFC2-1B4B55BE018E}"/>
              </a:ext>
            </a:extLst>
          </p:cNvPr>
          <p:cNvPicPr>
            <a:picLocks noChangeAspect="1"/>
          </p:cNvPicPr>
          <p:nvPr userDrawn="1"/>
        </p:nvPicPr>
        <p:blipFill>
          <a:blip r:embed="rId35"/>
          <a:stretch>
            <a:fillRect/>
          </a:stretch>
        </p:blipFill>
        <p:spPr>
          <a:xfrm rot="5400000">
            <a:off x="9044630" y="3216843"/>
            <a:ext cx="6858000" cy="424314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26424" y="224113"/>
            <a:ext cx="11336039" cy="744014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37320" y="1110106"/>
            <a:ext cx="11336039" cy="21482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755483" y="3012080"/>
            <a:ext cx="6858623" cy="83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0099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</p:sldLayoutIdLst>
  <p:transition>
    <p:fade/>
  </p:transition>
  <p:hf sldNum="0" hdr="0" dt="0"/>
  <p:txStyles>
    <p:titleStyle>
      <a:lvl1pPr algn="l" defTabSz="914192" rtl="0" eaLnBrk="1" latinLnBrk="0" hangingPunct="1">
        <a:lnSpc>
          <a:spcPct val="90000"/>
        </a:lnSpc>
        <a:spcBef>
          <a:spcPct val="0"/>
        </a:spcBef>
        <a:buNone/>
        <a:defRPr lang="en-US" sz="3400" b="0" kern="1200" cap="none" spc="-147" baseline="0" dirty="0" smtClean="0">
          <a:ln w="3175">
            <a:noFill/>
          </a:ln>
          <a:solidFill>
            <a:schemeClr val="tx2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914192" rtl="0" eaLnBrk="1" fontAlgn="auto" latinLnBrk="0" hangingPunct="1">
        <a:lnSpc>
          <a:spcPct val="100000"/>
        </a:lnSpc>
        <a:spcBef>
          <a:spcPts val="0"/>
        </a:spcBef>
        <a:spcAft>
          <a:spcPts val="1200"/>
        </a:spcAft>
        <a:buClrTx/>
        <a:buSzPct val="90000"/>
        <a:buFont typeface="Wingdings" panose="05000000000000000000" pitchFamily="2" charset="2"/>
        <a:buNone/>
        <a:tabLst/>
        <a:defRPr sz="2800" kern="1200" spc="0" baseline="0">
          <a:solidFill>
            <a:srgbClr val="000000"/>
          </a:solidFill>
          <a:latin typeface="+mn-lt"/>
          <a:ea typeface="+mn-ea"/>
          <a:cs typeface="+mn-cs"/>
        </a:defRPr>
      </a:lvl1pPr>
      <a:lvl2pPr marL="224054" marR="0" indent="0" algn="l" defTabSz="914192" rtl="0" eaLnBrk="1" fontAlgn="auto" latinLnBrk="0" hangingPunct="1">
        <a:lnSpc>
          <a:spcPct val="100000"/>
        </a:lnSpc>
        <a:spcBef>
          <a:spcPts val="0"/>
        </a:spcBef>
        <a:spcAft>
          <a:spcPts val="1200"/>
        </a:spcAft>
        <a:buClrTx/>
        <a:buSzPct val="90000"/>
        <a:buFont typeface="Wingdings" panose="05000000000000000000" pitchFamily="2" charset="2"/>
        <a:buNone/>
        <a:tabLst/>
        <a:defRPr sz="2400" kern="1200" spc="0" baseline="0">
          <a:solidFill>
            <a:srgbClr val="000000"/>
          </a:solidFill>
          <a:latin typeface="+mn-lt"/>
          <a:ea typeface="+mn-ea"/>
          <a:cs typeface="+mn-cs"/>
        </a:defRPr>
      </a:lvl2pPr>
      <a:lvl3pPr marL="448107" marR="0" indent="0" algn="l" defTabSz="914192" rtl="0" eaLnBrk="1" fontAlgn="auto" latinLnBrk="0" hangingPunct="1">
        <a:lnSpc>
          <a:spcPct val="100000"/>
        </a:lnSpc>
        <a:spcBef>
          <a:spcPts val="0"/>
        </a:spcBef>
        <a:spcAft>
          <a:spcPts val="1200"/>
        </a:spcAft>
        <a:buClrTx/>
        <a:buSzPct val="90000"/>
        <a:buFont typeface="Wingdings" panose="05000000000000000000" pitchFamily="2" charset="2"/>
        <a:buNone/>
        <a:tabLst/>
        <a:defRPr sz="1800" kern="1200" spc="0" baseline="0">
          <a:solidFill>
            <a:srgbClr val="000000"/>
          </a:solidFill>
          <a:latin typeface="+mj-lt"/>
          <a:ea typeface="+mn-ea"/>
          <a:cs typeface="+mn-cs"/>
        </a:defRPr>
      </a:lvl3pPr>
      <a:lvl4pPr marL="672161" marR="0" indent="0" algn="l" defTabSz="914192" rtl="0" eaLnBrk="1" fontAlgn="auto" latinLnBrk="0" hangingPunct="1">
        <a:lnSpc>
          <a:spcPct val="110000"/>
        </a:lnSpc>
        <a:spcBef>
          <a:spcPts val="0"/>
        </a:spcBef>
        <a:spcAft>
          <a:spcPts val="1200"/>
        </a:spcAft>
        <a:buClrTx/>
        <a:buSzPct val="90000"/>
        <a:buFont typeface="Wingdings" panose="05000000000000000000" pitchFamily="2" charset="2"/>
        <a:buNone/>
        <a:tabLst/>
        <a:defRPr sz="1600" kern="1200" spc="0" baseline="0">
          <a:solidFill>
            <a:srgbClr val="000000"/>
          </a:solidFill>
          <a:latin typeface="+mn-lt"/>
          <a:ea typeface="+mn-ea"/>
          <a:cs typeface="+mn-cs"/>
        </a:defRPr>
      </a:lvl4pPr>
      <a:lvl5pPr marL="896214" marR="0" indent="0" algn="l" defTabSz="914192" rtl="0" eaLnBrk="1" fontAlgn="auto" latinLnBrk="0" hangingPunct="1">
        <a:lnSpc>
          <a:spcPct val="100000"/>
        </a:lnSpc>
        <a:spcBef>
          <a:spcPts val="0"/>
        </a:spcBef>
        <a:spcAft>
          <a:spcPts val="1200"/>
        </a:spcAft>
        <a:buClrTx/>
        <a:buSzPct val="90000"/>
        <a:buFont typeface="Wingdings" panose="05000000000000000000" pitchFamily="2" charset="2"/>
        <a:buNone/>
        <a:tabLst/>
        <a:defRPr sz="1200" kern="1200" spc="0" baseline="0">
          <a:solidFill>
            <a:srgbClr val="000000"/>
          </a:solidFill>
          <a:latin typeface="+mn-lt"/>
          <a:ea typeface="+mn-ea"/>
          <a:cs typeface="+mn-cs"/>
        </a:defRPr>
      </a:lvl5pPr>
      <a:lvl6pPr marL="2514026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123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219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5315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09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192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28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383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479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257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9967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676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pos="1401">
          <p15:clr>
            <a:srgbClr val="C35EA4"/>
          </p15:clr>
        </p15:guide>
        <p15:guide id="4" pos="1547">
          <p15:clr>
            <a:srgbClr val="C35EA4"/>
          </p15:clr>
        </p15:guide>
        <p15:guide id="5" pos="2660">
          <p15:clr>
            <a:srgbClr val="C35EA4"/>
          </p15:clr>
        </p15:guide>
        <p15:guide id="6" pos="2806">
          <p15:clr>
            <a:srgbClr val="C35EA4"/>
          </p15:clr>
        </p15:guide>
        <p15:guide id="7" pos="3921">
          <p15:clr>
            <a:srgbClr val="C35EA4"/>
          </p15:clr>
        </p15:guide>
        <p15:guide id="8" pos="4069">
          <p15:clr>
            <a:srgbClr val="C35EA4"/>
          </p15:clr>
        </p15:guide>
        <p15:guide id="9" pos="5181">
          <p15:clr>
            <a:srgbClr val="C35EA4"/>
          </p15:clr>
        </p15:guide>
        <p15:guide id="10" pos="5327">
          <p15:clr>
            <a:srgbClr val="C35EA4"/>
          </p15:clr>
        </p15:guide>
        <p15:guide id="11" pos="6444">
          <p15:clr>
            <a:srgbClr val="C35EA4"/>
          </p15:clr>
        </p15:guide>
        <p15:guide id="12" pos="6590">
          <p15:clr>
            <a:srgbClr val="C35EA4"/>
          </p15:clr>
        </p15:guide>
        <p15:guide id="16" pos="279">
          <p15:clr>
            <a:srgbClr val="F26B43"/>
          </p15:clr>
        </p15:guide>
        <p15:guide id="17" pos="7710">
          <p15:clr>
            <a:srgbClr val="F26B43"/>
          </p15:clr>
        </p15:guide>
        <p15:guide id="18" orient="horz" pos="773">
          <p15:clr>
            <a:srgbClr val="5ACBF0"/>
          </p15:clr>
        </p15:guide>
        <p15:guide id="19" orient="horz" pos="1399">
          <p15:clr>
            <a:srgbClr val="5ACBF0"/>
          </p15:clr>
        </p15:guide>
        <p15:guide id="20" orient="horz" pos="624">
          <p15:clr>
            <a:srgbClr val="5ACBF0"/>
          </p15:clr>
        </p15:guide>
        <p15:guide id="21" orient="horz" pos="1545">
          <p15:clr>
            <a:srgbClr val="5ACBF0"/>
          </p15:clr>
        </p15:guide>
        <p15:guide id="22" orient="horz" pos="2169">
          <p15:clr>
            <a:srgbClr val="5ACBF0"/>
          </p15:clr>
        </p15:guide>
        <p15:guide id="23" orient="horz" pos="2320">
          <p15:clr>
            <a:srgbClr val="5ACBF0"/>
          </p15:clr>
        </p15:guide>
        <p15:guide id="25" orient="horz" pos="286">
          <p15:clr>
            <a:srgbClr val="F26B43"/>
          </p15:clr>
        </p15:guide>
        <p15:guide id="26" orient="horz" pos="4209">
          <p15:clr>
            <a:srgbClr val="F26B43"/>
          </p15:clr>
        </p15:guide>
        <p15:guide id="27" orient="horz" pos="2947">
          <p15:clr>
            <a:srgbClr val="5ACBF0"/>
          </p15:clr>
        </p15:guide>
        <p15:guide id="28" orient="horz" pos="3092">
          <p15:clr>
            <a:srgbClr val="5ACBF0"/>
          </p15:clr>
        </p15:guide>
        <p15:guide id="29" orient="horz" pos="3721">
          <p15:clr>
            <a:srgbClr val="5ACBF0"/>
          </p15:clr>
        </p15:guide>
        <p15:guide id="30" orient="horz" pos="3867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18" Type="http://schemas.openxmlformats.org/officeDocument/2006/relationships/image" Target="../media/image30.png"/><Relationship Id="rId3" Type="http://schemas.openxmlformats.org/officeDocument/2006/relationships/image" Target="../media/image15.png"/><Relationship Id="rId21" Type="http://schemas.openxmlformats.org/officeDocument/2006/relationships/image" Target="../media/image33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17" Type="http://schemas.openxmlformats.org/officeDocument/2006/relationships/image" Target="../media/image29.svg"/><Relationship Id="rId2" Type="http://schemas.openxmlformats.org/officeDocument/2006/relationships/image" Target="../media/image14.png"/><Relationship Id="rId16" Type="http://schemas.openxmlformats.org/officeDocument/2006/relationships/image" Target="../media/image28.png"/><Relationship Id="rId20" Type="http://schemas.openxmlformats.org/officeDocument/2006/relationships/image" Target="../media/image32.png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5" Type="http://schemas.openxmlformats.org/officeDocument/2006/relationships/image" Target="../media/image27.png"/><Relationship Id="rId10" Type="http://schemas.openxmlformats.org/officeDocument/2006/relationships/image" Target="../media/image22.png"/><Relationship Id="rId19" Type="http://schemas.openxmlformats.org/officeDocument/2006/relationships/image" Target="../media/image31.svg"/><Relationship Id="rId4" Type="http://schemas.openxmlformats.org/officeDocument/2006/relationships/image" Target="../media/image16.png"/><Relationship Id="rId9" Type="http://schemas.openxmlformats.org/officeDocument/2006/relationships/image" Target="../media/image21.png"/><Relationship Id="rId14" Type="http://schemas.openxmlformats.org/officeDocument/2006/relationships/image" Target="../media/image26.png"/><Relationship Id="rId22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12" Type="http://schemas.openxmlformats.org/officeDocument/2006/relationships/image" Target="../media/image45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37.svg"/><Relationship Id="rId9" Type="http://schemas.openxmlformats.org/officeDocument/2006/relationships/image" Target="../media/image4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54.png"/><Relationship Id="rId3" Type="http://schemas.openxmlformats.org/officeDocument/2006/relationships/image" Target="../media/image47.png"/><Relationship Id="rId7" Type="http://schemas.openxmlformats.org/officeDocument/2006/relationships/image" Target="../media/image49.svg"/><Relationship Id="rId12" Type="http://schemas.openxmlformats.org/officeDocument/2006/relationships/image" Target="../media/image53.sv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48.png"/><Relationship Id="rId11" Type="http://schemas.openxmlformats.org/officeDocument/2006/relationships/image" Target="../media/image52.png"/><Relationship Id="rId5" Type="http://schemas.openxmlformats.org/officeDocument/2006/relationships/image" Target="../media/image37.svg"/><Relationship Id="rId15" Type="http://schemas.openxmlformats.org/officeDocument/2006/relationships/image" Target="../media/image56.png"/><Relationship Id="rId10" Type="http://schemas.openxmlformats.org/officeDocument/2006/relationships/image" Target="../media/image51.svg"/><Relationship Id="rId4" Type="http://schemas.openxmlformats.org/officeDocument/2006/relationships/image" Target="../media/image36.png"/><Relationship Id="rId9" Type="http://schemas.openxmlformats.org/officeDocument/2006/relationships/image" Target="../media/image50.png"/><Relationship Id="rId14" Type="http://schemas.openxmlformats.org/officeDocument/2006/relationships/image" Target="../media/image55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59.png"/><Relationship Id="rId5" Type="http://schemas.openxmlformats.org/officeDocument/2006/relationships/image" Target="../media/image18.png"/><Relationship Id="rId4" Type="http://schemas.openxmlformats.org/officeDocument/2006/relationships/image" Target="../media/image5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D450399-9912-4C7D-A85F-9EA3EAF4F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Synapse Analytics </a:t>
            </a:r>
          </a:p>
        </p:txBody>
      </p:sp>
      <p:sp>
        <p:nvSpPr>
          <p:cNvPr id="6" name="empowering world's worker">
            <a:extLst>
              <a:ext uri="{FF2B5EF4-FFF2-40B4-BE49-F238E27FC236}">
                <a16:creationId xmlns:a16="http://schemas.microsoft.com/office/drawing/2014/main" id="{78052C4F-87BB-4F1C-BF2F-43938A411C5E}"/>
              </a:ext>
            </a:extLst>
          </p:cNvPr>
          <p:cNvSpPr/>
          <p:nvPr/>
        </p:nvSpPr>
        <p:spPr bwMode="auto">
          <a:xfrm>
            <a:off x="426424" y="908315"/>
            <a:ext cx="7757574" cy="2215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pPr marL="0" marR="0" lvl="0" indent="0" algn="l" defTabSz="797968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Limitless analytics service with unmatched time to insight</a:t>
            </a:r>
            <a:endParaRPr kumimoji="0" lang="en-US" sz="1600" b="0" i="0" u="none" strike="noStrike" kern="1200" cap="none" spc="0" normalizeH="0" baseline="0" noProof="0" dirty="0">
              <a:ln w="3175"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Segoe UI Semibold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3AE8E0B-D05A-43CA-A549-C61E6BBE8883}"/>
              </a:ext>
            </a:extLst>
          </p:cNvPr>
          <p:cNvSpPr/>
          <p:nvPr/>
        </p:nvSpPr>
        <p:spPr bwMode="auto">
          <a:xfrm>
            <a:off x="553885" y="1393053"/>
            <a:ext cx="8040606" cy="48323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>
            <a:softEdge rad="127000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18872" tIns="164592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70C3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A958CCD-ABAD-48E0-8FE2-C9F98C6511C0}"/>
              </a:ext>
            </a:extLst>
          </p:cNvPr>
          <p:cNvGrpSpPr/>
          <p:nvPr/>
        </p:nvGrpSpPr>
        <p:grpSpPr>
          <a:xfrm>
            <a:off x="775753" y="1813292"/>
            <a:ext cx="7655325" cy="3311529"/>
            <a:chOff x="1115729" y="2187385"/>
            <a:chExt cx="7655325" cy="3311529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254600A-9D34-4C7B-A7F9-A362A99C9292}"/>
                </a:ext>
              </a:extLst>
            </p:cNvPr>
            <p:cNvSpPr/>
            <p:nvPr/>
          </p:nvSpPr>
          <p:spPr bwMode="auto">
            <a:xfrm>
              <a:off x="1116434" y="2454682"/>
              <a:ext cx="7654620" cy="3044232"/>
            </a:xfrm>
            <a:prstGeom prst="rect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18872" tIns="164592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C38BBBA-A5B8-4972-9F5A-E7C201751809}"/>
                </a:ext>
              </a:extLst>
            </p:cNvPr>
            <p:cNvSpPr/>
            <p:nvPr/>
          </p:nvSpPr>
          <p:spPr bwMode="auto">
            <a:xfrm>
              <a:off x="1115729" y="2187385"/>
              <a:ext cx="1820290" cy="277116"/>
            </a:xfrm>
            <a:prstGeom prst="rect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18872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Synapse Analytics</a:t>
              </a:r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80827C0C-A2B0-4D09-B7A8-6458E0B87929}"/>
              </a:ext>
            </a:extLst>
          </p:cNvPr>
          <p:cNvSpPr/>
          <p:nvPr/>
        </p:nvSpPr>
        <p:spPr bwMode="auto">
          <a:xfrm>
            <a:off x="892021" y="2647407"/>
            <a:ext cx="7428235" cy="2350795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90500" dist="50800" dir="2700000" algn="tl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118872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rPr>
              <a:t>Platform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9EA3A49-F255-4B80-8747-0FB97BBE2E16}"/>
              </a:ext>
            </a:extLst>
          </p:cNvPr>
          <p:cNvGrpSpPr/>
          <p:nvPr/>
        </p:nvGrpSpPr>
        <p:grpSpPr>
          <a:xfrm>
            <a:off x="772577" y="4998201"/>
            <a:ext cx="7654620" cy="1057692"/>
            <a:chOff x="772577" y="4998201"/>
            <a:chExt cx="7654620" cy="105769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4A165CF-1CDC-434B-8ADD-03082CA25B44}"/>
                </a:ext>
              </a:extLst>
            </p:cNvPr>
            <p:cNvSpPr/>
            <p:nvPr/>
          </p:nvSpPr>
          <p:spPr bwMode="auto">
            <a:xfrm>
              <a:off x="772577" y="5337965"/>
              <a:ext cx="7654620" cy="717928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>
              <a:outerShdw blurRad="190500" dist="50800" dir="2700000" algn="tl" rotWithShape="0">
                <a:prstClr val="black">
                  <a:alpha val="25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18872" tIns="118872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00" b="1" i="0" u="none" strike="noStrike" kern="1200" cap="none" spc="0" normalizeH="0" baseline="0" noProof="0" dirty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 Semibold" panose="020B0502040204020203" pitchFamily="34" charset="0"/>
                </a:rPr>
                <a:t>Azure</a:t>
              </a:r>
            </a:p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 Semibold" panose="020B0502040204020203" pitchFamily="34" charset="0"/>
                </a:rPr>
                <a:t>Data Lake Storage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BFF6E47-23C5-4A67-9823-C4714F0669B6}"/>
                </a:ext>
              </a:extLst>
            </p:cNvPr>
            <p:cNvSpPr txBox="1"/>
            <p:nvPr/>
          </p:nvSpPr>
          <p:spPr>
            <a:xfrm>
              <a:off x="6724420" y="5453263"/>
              <a:ext cx="1414300" cy="48455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13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Segoe UI Semibold"/>
                  <a:ea typeface="Segoe UI" panose="020B0502040204020203" pitchFamily="34" charset="0"/>
                  <a:cs typeface="Segoe UI" panose="020B0502040204020203" pitchFamily="34" charset="0"/>
                </a:rPr>
                <a:t>Common Data Model</a:t>
              </a:r>
            </a:p>
            <a:p>
              <a:pPr marL="0" marR="0" lvl="0" indent="0" algn="l" defTabSz="914400" rtl="0" eaLnBrk="1" fontAlgn="auto" latinLnBrk="0" hangingPunct="1">
                <a:lnSpc>
                  <a:spcPts val="13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Segoe UI Semibold"/>
                  <a:ea typeface="Segoe UI" panose="020B0502040204020203" pitchFamily="34" charset="0"/>
                  <a:cs typeface="Segoe UI" panose="020B0502040204020203" pitchFamily="34" charset="0"/>
                </a:rPr>
                <a:t>Enterprise Security</a:t>
              </a:r>
            </a:p>
            <a:p>
              <a:pPr marL="0" marR="0" lvl="0" indent="0" algn="l" defTabSz="914400" rtl="0" eaLnBrk="1" fontAlgn="auto" latinLnBrk="0" hangingPunct="1">
                <a:lnSpc>
                  <a:spcPts val="13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Segoe UI Semibold"/>
                  <a:ea typeface="Segoe UI" panose="020B0502040204020203" pitchFamily="34" charset="0"/>
                  <a:cs typeface="Segoe UI" panose="020B0502040204020203" pitchFamily="34" charset="0"/>
                </a:rPr>
                <a:t>Optimized for Analytics</a:t>
              </a: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33BE2FFE-D754-4C7C-BCCB-2F0D8B396188}"/>
                </a:ext>
              </a:extLst>
            </p:cNvPr>
            <p:cNvGrpSpPr/>
            <p:nvPr/>
          </p:nvGrpSpPr>
          <p:grpSpPr>
            <a:xfrm>
              <a:off x="3931915" y="4998201"/>
              <a:ext cx="2436090" cy="774917"/>
              <a:chOff x="4053274" y="4916113"/>
              <a:chExt cx="2436090" cy="857006"/>
            </a:xfrm>
          </p:grpSpPr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27CF1A39-0075-4FA4-ADB3-0D4C88F63A6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053274" y="4916113"/>
                <a:ext cx="0" cy="857006"/>
              </a:xfrm>
              <a:prstGeom prst="line">
                <a:avLst/>
              </a:prstGeom>
              <a:ln>
                <a:solidFill>
                  <a:schemeClr val="tx2">
                    <a:lumMod val="20000"/>
                    <a:lumOff val="80000"/>
                  </a:schemeClr>
                </a:solidFill>
                <a:prstDash val="dashDot"/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EA08610E-A314-4A75-B9B3-2DC75E47371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146264" y="4916113"/>
                <a:ext cx="0" cy="770123"/>
              </a:xfrm>
              <a:prstGeom prst="line">
                <a:avLst/>
              </a:prstGeom>
              <a:ln>
                <a:solidFill>
                  <a:schemeClr val="tx2">
                    <a:lumMod val="20000"/>
                    <a:lumOff val="80000"/>
                  </a:schemeClr>
                </a:solidFill>
                <a:prstDash val="dashDot"/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833CACC8-1351-4061-833E-3886F45A370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239862" y="4916113"/>
                <a:ext cx="0" cy="857006"/>
              </a:xfrm>
              <a:prstGeom prst="line">
                <a:avLst/>
              </a:prstGeom>
              <a:ln>
                <a:solidFill>
                  <a:schemeClr val="tx2">
                    <a:lumMod val="20000"/>
                    <a:lumOff val="80000"/>
                  </a:schemeClr>
                </a:solidFill>
                <a:prstDash val="dashDot"/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4AA4253C-AD68-4811-B626-AEF12EA9C69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327618" y="4916113"/>
                <a:ext cx="0" cy="770123"/>
              </a:xfrm>
              <a:prstGeom prst="line">
                <a:avLst/>
              </a:prstGeom>
              <a:ln>
                <a:solidFill>
                  <a:schemeClr val="tx2">
                    <a:lumMod val="20000"/>
                    <a:lumOff val="80000"/>
                  </a:schemeClr>
                </a:solidFill>
                <a:prstDash val="dashDot"/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19E2B07C-5840-4E76-9961-BAED39D3F72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420557" y="4916113"/>
                <a:ext cx="0" cy="857006"/>
              </a:xfrm>
              <a:prstGeom prst="line">
                <a:avLst/>
              </a:prstGeom>
              <a:ln>
                <a:solidFill>
                  <a:schemeClr val="tx2">
                    <a:lumMod val="20000"/>
                    <a:lumOff val="80000"/>
                  </a:schemeClr>
                </a:solidFill>
                <a:prstDash val="dashDot"/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925D8228-CABD-48BE-B2FD-F8B9CBEC4FB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505798" y="4916113"/>
                <a:ext cx="0" cy="812512"/>
              </a:xfrm>
              <a:prstGeom prst="line">
                <a:avLst/>
              </a:prstGeom>
              <a:ln>
                <a:solidFill>
                  <a:schemeClr val="tx2">
                    <a:lumMod val="20000"/>
                    <a:lumOff val="80000"/>
                  </a:schemeClr>
                </a:solidFill>
                <a:prstDash val="dashDot"/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AD386C60-4191-46F7-802C-2B9D531544B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595679" y="4916113"/>
                <a:ext cx="0" cy="857006"/>
              </a:xfrm>
              <a:prstGeom prst="line">
                <a:avLst/>
              </a:prstGeom>
              <a:ln>
                <a:solidFill>
                  <a:schemeClr val="tx2">
                    <a:lumMod val="20000"/>
                    <a:lumOff val="80000"/>
                  </a:schemeClr>
                </a:solidFill>
                <a:prstDash val="dashDot"/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CC1B94F7-9F65-4F6D-8F49-E6840E434E8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683807" y="4916113"/>
                <a:ext cx="0" cy="812512"/>
              </a:xfrm>
              <a:prstGeom prst="line">
                <a:avLst/>
              </a:prstGeom>
              <a:ln>
                <a:solidFill>
                  <a:schemeClr val="tx2">
                    <a:lumMod val="20000"/>
                    <a:lumOff val="80000"/>
                  </a:schemeClr>
                </a:solidFill>
                <a:prstDash val="dashDot"/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F7CAD5DC-6FBB-461B-8992-5B4D2827C4F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6798" y="4916113"/>
                <a:ext cx="0" cy="857006"/>
              </a:xfrm>
              <a:prstGeom prst="line">
                <a:avLst/>
              </a:prstGeom>
              <a:ln>
                <a:solidFill>
                  <a:schemeClr val="tx2">
                    <a:lumMod val="20000"/>
                    <a:lumOff val="80000"/>
                  </a:schemeClr>
                </a:solidFill>
                <a:prstDash val="dashDot"/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B34BE2AE-161F-4C8F-829C-9531DB24592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869788" y="4916113"/>
                <a:ext cx="0" cy="812512"/>
              </a:xfrm>
              <a:prstGeom prst="line">
                <a:avLst/>
              </a:prstGeom>
              <a:ln>
                <a:solidFill>
                  <a:schemeClr val="tx2">
                    <a:lumMod val="20000"/>
                    <a:lumOff val="80000"/>
                  </a:schemeClr>
                </a:solidFill>
                <a:prstDash val="dashDot"/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F92C06B9-08B9-4E52-B4D3-3A3B8FA0AEA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952178" y="4916113"/>
                <a:ext cx="0" cy="857006"/>
              </a:xfrm>
              <a:prstGeom prst="line">
                <a:avLst/>
              </a:prstGeom>
              <a:ln>
                <a:solidFill>
                  <a:schemeClr val="tx2">
                    <a:lumMod val="20000"/>
                    <a:lumOff val="80000"/>
                  </a:schemeClr>
                </a:solidFill>
                <a:prstDash val="dashDot"/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4B1D975C-3AA3-481A-BEBC-A9D59E761F2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045168" y="4916113"/>
                <a:ext cx="0" cy="812512"/>
              </a:xfrm>
              <a:prstGeom prst="line">
                <a:avLst/>
              </a:prstGeom>
              <a:ln>
                <a:solidFill>
                  <a:schemeClr val="tx2">
                    <a:lumMod val="20000"/>
                    <a:lumOff val="80000"/>
                  </a:schemeClr>
                </a:solidFill>
                <a:prstDash val="dashDot"/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D69D3AE7-2E91-41D8-AD0B-D1ECA3D8FB5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138766" y="4916113"/>
                <a:ext cx="0" cy="857006"/>
              </a:xfrm>
              <a:prstGeom prst="line">
                <a:avLst/>
              </a:prstGeom>
              <a:ln>
                <a:solidFill>
                  <a:schemeClr val="tx2">
                    <a:lumMod val="20000"/>
                    <a:lumOff val="80000"/>
                  </a:schemeClr>
                </a:solidFill>
                <a:prstDash val="dashDot"/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9D3AFC8F-FCEA-4AEB-BC7B-7B16368CD21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26522" y="4916113"/>
                <a:ext cx="0" cy="770123"/>
              </a:xfrm>
              <a:prstGeom prst="line">
                <a:avLst/>
              </a:prstGeom>
              <a:ln>
                <a:solidFill>
                  <a:schemeClr val="tx2">
                    <a:lumMod val="20000"/>
                    <a:lumOff val="80000"/>
                  </a:schemeClr>
                </a:solidFill>
                <a:prstDash val="dashDot"/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52A81E13-EB0B-4A6E-8D23-2EE7113ACF8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319461" y="4916113"/>
                <a:ext cx="0" cy="857006"/>
              </a:xfrm>
              <a:prstGeom prst="line">
                <a:avLst/>
              </a:prstGeom>
              <a:ln>
                <a:solidFill>
                  <a:schemeClr val="tx2">
                    <a:lumMod val="20000"/>
                    <a:lumOff val="80000"/>
                  </a:schemeClr>
                </a:solidFill>
                <a:prstDash val="dashDot"/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5A99B171-D7FD-402F-9800-BAF64A15074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04702" y="4916113"/>
                <a:ext cx="0" cy="779428"/>
              </a:xfrm>
              <a:prstGeom prst="line">
                <a:avLst/>
              </a:prstGeom>
              <a:ln>
                <a:solidFill>
                  <a:schemeClr val="tx2">
                    <a:lumMod val="20000"/>
                    <a:lumOff val="80000"/>
                  </a:schemeClr>
                </a:solidFill>
                <a:prstDash val="dashDot"/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12C4D812-5626-4539-8C73-0DB6B39507B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94583" y="4916113"/>
                <a:ext cx="0" cy="857006"/>
              </a:xfrm>
              <a:prstGeom prst="line">
                <a:avLst/>
              </a:prstGeom>
              <a:ln>
                <a:solidFill>
                  <a:schemeClr val="tx2">
                    <a:lumMod val="20000"/>
                    <a:lumOff val="80000"/>
                  </a:schemeClr>
                </a:solidFill>
                <a:prstDash val="dashDot"/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079B3711-8A14-48E1-B6A1-C6E95F14FAB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582711" y="4916113"/>
                <a:ext cx="0" cy="779428"/>
              </a:xfrm>
              <a:prstGeom prst="line">
                <a:avLst/>
              </a:prstGeom>
              <a:ln>
                <a:solidFill>
                  <a:schemeClr val="tx2">
                    <a:lumMod val="20000"/>
                    <a:lumOff val="80000"/>
                  </a:schemeClr>
                </a:solidFill>
                <a:prstDash val="dashDot"/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1E9959F9-6C20-4AB5-836A-8521B8437F4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675702" y="4916113"/>
                <a:ext cx="0" cy="857006"/>
              </a:xfrm>
              <a:prstGeom prst="line">
                <a:avLst/>
              </a:prstGeom>
              <a:ln>
                <a:solidFill>
                  <a:schemeClr val="tx2">
                    <a:lumMod val="20000"/>
                    <a:lumOff val="80000"/>
                  </a:schemeClr>
                </a:solidFill>
                <a:prstDash val="dashDot"/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796833F7-1C59-41D2-9D4F-8417F031019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68692" y="4916113"/>
                <a:ext cx="0" cy="770123"/>
              </a:xfrm>
              <a:prstGeom prst="line">
                <a:avLst/>
              </a:prstGeom>
              <a:ln>
                <a:solidFill>
                  <a:schemeClr val="tx2">
                    <a:lumMod val="20000"/>
                    <a:lumOff val="80000"/>
                  </a:schemeClr>
                </a:solidFill>
                <a:prstDash val="dashDot"/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04A68315-2FE5-4721-94EB-C5553BA5263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59438" y="4916113"/>
                <a:ext cx="0" cy="857006"/>
              </a:xfrm>
              <a:prstGeom prst="line">
                <a:avLst/>
              </a:prstGeom>
              <a:ln>
                <a:solidFill>
                  <a:schemeClr val="tx2">
                    <a:lumMod val="20000"/>
                    <a:lumOff val="80000"/>
                  </a:schemeClr>
                </a:solidFill>
                <a:prstDash val="dashDot"/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38795316-3792-40A1-ACBC-37A71B46CAA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947194" y="4916113"/>
                <a:ext cx="0" cy="812512"/>
              </a:xfrm>
              <a:prstGeom prst="line">
                <a:avLst/>
              </a:prstGeom>
              <a:ln>
                <a:solidFill>
                  <a:schemeClr val="tx2">
                    <a:lumMod val="20000"/>
                    <a:lumOff val="80000"/>
                  </a:schemeClr>
                </a:solidFill>
                <a:prstDash val="dashDot"/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65A90FE8-A567-44FD-A403-2133BC51390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040133" y="4916113"/>
                <a:ext cx="0" cy="857006"/>
              </a:xfrm>
              <a:prstGeom prst="line">
                <a:avLst/>
              </a:prstGeom>
              <a:ln>
                <a:solidFill>
                  <a:schemeClr val="tx2">
                    <a:lumMod val="20000"/>
                    <a:lumOff val="80000"/>
                  </a:schemeClr>
                </a:solidFill>
                <a:prstDash val="dashDot"/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75A4382F-3490-43EB-857A-0C006019561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125374" y="4916113"/>
                <a:ext cx="0" cy="779428"/>
              </a:xfrm>
              <a:prstGeom prst="line">
                <a:avLst/>
              </a:prstGeom>
              <a:ln>
                <a:solidFill>
                  <a:schemeClr val="tx2">
                    <a:lumMod val="20000"/>
                    <a:lumOff val="80000"/>
                  </a:schemeClr>
                </a:solidFill>
                <a:prstDash val="dashDot"/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36CFE2EC-E362-4235-AD4B-2896DC1C08C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215255" y="4916113"/>
                <a:ext cx="0" cy="857006"/>
              </a:xfrm>
              <a:prstGeom prst="line">
                <a:avLst/>
              </a:prstGeom>
              <a:ln>
                <a:solidFill>
                  <a:schemeClr val="tx2">
                    <a:lumMod val="20000"/>
                    <a:lumOff val="80000"/>
                  </a:schemeClr>
                </a:solidFill>
                <a:prstDash val="dashDot"/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57011FEC-1B27-4B3B-9EA6-A3ECA49C7A9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318974" y="4916113"/>
                <a:ext cx="0" cy="779428"/>
              </a:xfrm>
              <a:prstGeom prst="line">
                <a:avLst/>
              </a:prstGeom>
              <a:ln>
                <a:solidFill>
                  <a:schemeClr val="tx2">
                    <a:lumMod val="20000"/>
                    <a:lumOff val="80000"/>
                  </a:schemeClr>
                </a:solidFill>
                <a:prstDash val="dashDot"/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D3B14C8C-BBDA-4A8D-A229-0F24D175B70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396374" y="4916113"/>
                <a:ext cx="0" cy="857006"/>
              </a:xfrm>
              <a:prstGeom prst="line">
                <a:avLst/>
              </a:prstGeom>
              <a:ln>
                <a:solidFill>
                  <a:schemeClr val="tx2">
                    <a:lumMod val="20000"/>
                    <a:lumOff val="80000"/>
                  </a:schemeClr>
                </a:solidFill>
                <a:prstDash val="dashDot"/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72C04F8A-5A90-4F6C-85DB-0E9ABEF3F5B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89364" y="4916113"/>
                <a:ext cx="0" cy="812512"/>
              </a:xfrm>
              <a:prstGeom prst="line">
                <a:avLst/>
              </a:prstGeom>
              <a:ln>
                <a:solidFill>
                  <a:schemeClr val="tx2">
                    <a:lumMod val="20000"/>
                    <a:lumOff val="80000"/>
                  </a:schemeClr>
                </a:solidFill>
                <a:prstDash val="dashDot"/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9DB36C69-98B0-40A2-AD4A-5674747177AC}"/>
              </a:ext>
            </a:extLst>
          </p:cNvPr>
          <p:cNvCxnSpPr>
            <a:cxnSpLocks/>
            <a:endCxn id="45" idx="1"/>
          </p:cNvCxnSpPr>
          <p:nvPr/>
        </p:nvCxnSpPr>
        <p:spPr>
          <a:xfrm>
            <a:off x="8247767" y="5807479"/>
            <a:ext cx="823208" cy="9247"/>
          </a:xfrm>
          <a:prstGeom prst="line">
            <a:avLst/>
          </a:prstGeom>
          <a:ln>
            <a:solidFill>
              <a:srgbClr val="0078D4"/>
            </a:solidFill>
            <a:headEnd type="oval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DCD1C0D0-FBFF-4E66-AECF-DE65604BB1C7}"/>
              </a:ext>
            </a:extLst>
          </p:cNvPr>
          <p:cNvSpPr/>
          <p:nvPr/>
        </p:nvSpPr>
        <p:spPr bwMode="auto">
          <a:xfrm>
            <a:off x="9070975" y="5577561"/>
            <a:ext cx="2538413" cy="478329"/>
          </a:xfrm>
          <a:prstGeom prst="rect">
            <a:avLst/>
          </a:prstGeom>
          <a:ln>
            <a:solidFill>
              <a:srgbClr val="0078D4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Data 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lake integrated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and Common Data Model aware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gradFill>
                <a:gsLst>
                  <a:gs pos="2917">
                    <a:prstClr val="black"/>
                  </a:gs>
                  <a:gs pos="3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6E778D1-F36B-4F99-BE6E-061554CFF1DA}"/>
              </a:ext>
            </a:extLst>
          </p:cNvPr>
          <p:cNvSpPr/>
          <p:nvPr/>
        </p:nvSpPr>
        <p:spPr bwMode="auto">
          <a:xfrm>
            <a:off x="2052413" y="4424534"/>
            <a:ext cx="1612367" cy="43650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METASTORE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53DD55B-E7DD-4EDA-8046-553354EE11EB}"/>
              </a:ext>
            </a:extLst>
          </p:cNvPr>
          <p:cNvSpPr/>
          <p:nvPr/>
        </p:nvSpPr>
        <p:spPr bwMode="auto">
          <a:xfrm>
            <a:off x="2052413" y="3331416"/>
            <a:ext cx="1612366" cy="43048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SECURITY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0545D86-76AA-424C-A711-D569E3AF3F45}"/>
              </a:ext>
            </a:extLst>
          </p:cNvPr>
          <p:cNvSpPr/>
          <p:nvPr/>
        </p:nvSpPr>
        <p:spPr bwMode="auto">
          <a:xfrm>
            <a:off x="2052413" y="2781843"/>
            <a:ext cx="1612366" cy="43650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MANAGEMENT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4464004-5A22-4B58-8133-C5D17DE63CF0}"/>
              </a:ext>
            </a:extLst>
          </p:cNvPr>
          <p:cNvSpPr/>
          <p:nvPr/>
        </p:nvSpPr>
        <p:spPr bwMode="auto">
          <a:xfrm>
            <a:off x="2052413" y="3874962"/>
            <a:ext cx="1612366" cy="43650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MONITORING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671B03A-81D6-478F-BD24-4FBE61123CBB}"/>
              </a:ext>
            </a:extLst>
          </p:cNvPr>
          <p:cNvSpPr/>
          <p:nvPr/>
        </p:nvSpPr>
        <p:spPr bwMode="auto">
          <a:xfrm>
            <a:off x="9070975" y="4838611"/>
            <a:ext cx="2538413" cy="647920"/>
          </a:xfrm>
          <a:prstGeom prst="rect">
            <a:avLst/>
          </a:prstGeom>
          <a:ln>
            <a:solidFill>
              <a:srgbClr val="0078D4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Integrated 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platform services </a:t>
            </a:r>
            <a:br>
              <a:rPr kumimoji="0" lang="en-US" sz="12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</a:b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for, management, security, monitoring, and metastore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gradFill>
                <a:gsLst>
                  <a:gs pos="2917">
                    <a:prstClr val="black"/>
                  </a:gs>
                  <a:gs pos="3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CF0E0A25-6A3F-4F14-ACA8-E489033D7762}"/>
              </a:ext>
            </a:extLst>
          </p:cNvPr>
          <p:cNvCxnSpPr>
            <a:cxnSpLocks/>
            <a:endCxn id="50" idx="1"/>
          </p:cNvCxnSpPr>
          <p:nvPr/>
        </p:nvCxnSpPr>
        <p:spPr>
          <a:xfrm>
            <a:off x="8189008" y="4861043"/>
            <a:ext cx="881967" cy="301528"/>
          </a:xfrm>
          <a:prstGeom prst="line">
            <a:avLst/>
          </a:prstGeom>
          <a:ln>
            <a:solidFill>
              <a:srgbClr val="0078D4"/>
            </a:solidFill>
            <a:headEnd type="oval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07AE5EB2-1FDA-46F8-A22D-C8910947F9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877839" y="2781843"/>
            <a:ext cx="0" cy="207920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rgbClr val="50E6FF"/>
                </a:gs>
              </a:gsLst>
              <a:lin ang="5400000" scaled="1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>
            <a:extLst>
              <a:ext uri="{FF2B5EF4-FFF2-40B4-BE49-F238E27FC236}">
                <a16:creationId xmlns:a16="http://schemas.microsoft.com/office/drawing/2014/main" id="{9CF6DD72-B710-49D1-94A5-A87AE0396FE3}"/>
              </a:ext>
            </a:extLst>
          </p:cNvPr>
          <p:cNvSpPr/>
          <p:nvPr/>
        </p:nvSpPr>
        <p:spPr bwMode="auto">
          <a:xfrm>
            <a:off x="3816117" y="4602301"/>
            <a:ext cx="4213419" cy="258742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18288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1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DATA INTEGRATION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427BE648-DAF1-4C51-9831-952F9DF49EDF}"/>
              </a:ext>
            </a:extLst>
          </p:cNvPr>
          <p:cNvGrpSpPr/>
          <p:nvPr/>
        </p:nvGrpSpPr>
        <p:grpSpPr>
          <a:xfrm>
            <a:off x="5952629" y="4060181"/>
            <a:ext cx="2076908" cy="490796"/>
            <a:chOff x="5911431" y="4135704"/>
            <a:chExt cx="2076908" cy="490796"/>
          </a:xfrm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AC3BB007-AB8E-4A06-9574-2BD3CA50573A}"/>
                </a:ext>
              </a:extLst>
            </p:cNvPr>
            <p:cNvSpPr/>
            <p:nvPr/>
          </p:nvSpPr>
          <p:spPr bwMode="auto">
            <a:xfrm>
              <a:off x="5911431" y="4135704"/>
              <a:ext cx="2076908" cy="490796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56" name="Picture 4">
              <a:extLst>
                <a:ext uri="{FF2B5EF4-FFF2-40B4-BE49-F238E27FC236}">
                  <a16:creationId xmlns:a16="http://schemas.microsoft.com/office/drawing/2014/main" id="{3E0DBEF9-A1CA-4B28-B499-62249BE7212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28306" y="4221643"/>
              <a:ext cx="594448" cy="3094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7" name="Rectangle 56">
            <a:extLst>
              <a:ext uri="{FF2B5EF4-FFF2-40B4-BE49-F238E27FC236}">
                <a16:creationId xmlns:a16="http://schemas.microsoft.com/office/drawing/2014/main" id="{922C63DC-3060-4300-8BB4-671C252FE040}"/>
              </a:ext>
            </a:extLst>
          </p:cNvPr>
          <p:cNvSpPr/>
          <p:nvPr/>
        </p:nvSpPr>
        <p:spPr bwMode="auto">
          <a:xfrm>
            <a:off x="3816118" y="4062392"/>
            <a:ext cx="2085040" cy="49079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rPr>
              <a:t>SQL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295C5000-8792-4BAB-81C4-8262B78BADEE}"/>
              </a:ext>
            </a:extLst>
          </p:cNvPr>
          <p:cNvSpPr txBox="1"/>
          <p:nvPr/>
        </p:nvSpPr>
        <p:spPr>
          <a:xfrm>
            <a:off x="3816117" y="3856987"/>
            <a:ext cx="2399295" cy="15408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Segoe UI" panose="020B0502040204020203" pitchFamily="34" charset="0"/>
                <a:cs typeface="Segoe UI" panose="020B0502040204020203" pitchFamily="34" charset="0"/>
              </a:rPr>
              <a:t>Analytics Runtimes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49223E51-AF5A-4394-9724-724B4EE7B46E}"/>
              </a:ext>
            </a:extLst>
          </p:cNvPr>
          <p:cNvSpPr/>
          <p:nvPr/>
        </p:nvSpPr>
        <p:spPr bwMode="auto">
          <a:xfrm>
            <a:off x="9070975" y="3128453"/>
            <a:ext cx="2538413" cy="1619128"/>
          </a:xfrm>
          <a:prstGeom prst="rect">
            <a:avLst/>
          </a:prstGeom>
          <a:ln>
            <a:solidFill>
              <a:srgbClr val="0078D4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Integrated analytics runtimes available provisioned and serverless on-demand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SQL Analytics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offering T-SQL for batch, streaming and interactive processing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Spark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 for big data processing with Python, Scala, R and .NET</a:t>
            </a: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A045CDCF-C358-41C3-A628-9F37A5C58049}"/>
              </a:ext>
            </a:extLst>
          </p:cNvPr>
          <p:cNvCxnSpPr>
            <a:cxnSpLocks/>
            <a:endCxn id="59" idx="1"/>
          </p:cNvCxnSpPr>
          <p:nvPr/>
        </p:nvCxnSpPr>
        <p:spPr>
          <a:xfrm flipV="1">
            <a:off x="7818783" y="3938017"/>
            <a:ext cx="1252192" cy="415322"/>
          </a:xfrm>
          <a:prstGeom prst="line">
            <a:avLst/>
          </a:prstGeom>
          <a:ln>
            <a:solidFill>
              <a:srgbClr val="0078D4"/>
            </a:solidFill>
            <a:headEnd type="oval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>
            <a:extLst>
              <a:ext uri="{FF2B5EF4-FFF2-40B4-BE49-F238E27FC236}">
                <a16:creationId xmlns:a16="http://schemas.microsoft.com/office/drawing/2014/main" id="{79CA8C01-9D65-43CE-9E9D-AC7F86F522A8}"/>
              </a:ext>
            </a:extLst>
          </p:cNvPr>
          <p:cNvSpPr/>
          <p:nvPr/>
        </p:nvSpPr>
        <p:spPr bwMode="auto">
          <a:xfrm>
            <a:off x="3816118" y="3494173"/>
            <a:ext cx="2085040" cy="258742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18288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1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PROVISIONED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098A2E19-8A08-4B94-8974-15F1264A3606}"/>
              </a:ext>
            </a:extLst>
          </p:cNvPr>
          <p:cNvSpPr/>
          <p:nvPr/>
        </p:nvSpPr>
        <p:spPr bwMode="auto">
          <a:xfrm>
            <a:off x="5952628" y="3494173"/>
            <a:ext cx="2076908" cy="25874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18288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SERVERLESS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B64F9498-F3A5-4BD4-856A-82B4BDE1A214}"/>
              </a:ext>
            </a:extLst>
          </p:cNvPr>
          <p:cNvSpPr txBox="1"/>
          <p:nvPr/>
        </p:nvSpPr>
        <p:spPr>
          <a:xfrm>
            <a:off x="3816117" y="3300623"/>
            <a:ext cx="2399295" cy="15408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b="1" dirty="0">
                <a:solidFill>
                  <a:srgbClr val="000000"/>
                </a:solidFill>
                <a:latin typeface="Segoe UI Semibold"/>
                <a:ea typeface="Segoe UI" panose="020B0502040204020203" pitchFamily="34" charset="0"/>
                <a:cs typeface="Segoe UI" panose="020B0502040204020203" pitchFamily="34" charset="0"/>
              </a:rPr>
              <a:t>Resource Models</a:t>
            </a:r>
            <a:endParaRPr kumimoji="0" lang="en-US" sz="9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9C6A3698-44F0-4A60-AF21-9869FA9D60D6}"/>
              </a:ext>
            </a:extLst>
          </p:cNvPr>
          <p:cNvSpPr/>
          <p:nvPr/>
        </p:nvSpPr>
        <p:spPr bwMode="auto">
          <a:xfrm>
            <a:off x="3816118" y="2959610"/>
            <a:ext cx="661396" cy="258742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SQL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734526D6-FE7E-4F96-A661-C41872D8932E}"/>
              </a:ext>
            </a:extLst>
          </p:cNvPr>
          <p:cNvSpPr txBox="1"/>
          <p:nvPr/>
        </p:nvSpPr>
        <p:spPr>
          <a:xfrm>
            <a:off x="3816117" y="2760004"/>
            <a:ext cx="2399295" cy="15408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Segoe UI" panose="020B0502040204020203" pitchFamily="34" charset="0"/>
                <a:cs typeface="Segoe UI" panose="020B0502040204020203" pitchFamily="34" charset="0"/>
              </a:rPr>
              <a:t>Languages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9EB32D62-8B35-4F1E-9613-55EFA5CC52A9}"/>
              </a:ext>
            </a:extLst>
          </p:cNvPr>
          <p:cNvSpPr/>
          <p:nvPr/>
        </p:nvSpPr>
        <p:spPr bwMode="auto">
          <a:xfrm>
            <a:off x="4526896" y="2959610"/>
            <a:ext cx="661396" cy="258742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Python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C977EB28-CB90-43A3-B1FE-73402A86728B}"/>
              </a:ext>
            </a:extLst>
          </p:cNvPr>
          <p:cNvSpPr/>
          <p:nvPr/>
        </p:nvSpPr>
        <p:spPr bwMode="auto">
          <a:xfrm>
            <a:off x="5239762" y="2959610"/>
            <a:ext cx="661396" cy="258742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.NET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8661F14E-5C68-4FC1-BE09-29CB29AA6C3C}"/>
              </a:ext>
            </a:extLst>
          </p:cNvPr>
          <p:cNvSpPr/>
          <p:nvPr/>
        </p:nvSpPr>
        <p:spPr bwMode="auto">
          <a:xfrm>
            <a:off x="5952628" y="2959610"/>
            <a:ext cx="661396" cy="258742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Java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B19BB60F-986C-417F-A157-2347EA8F173E}"/>
              </a:ext>
            </a:extLst>
          </p:cNvPr>
          <p:cNvSpPr/>
          <p:nvPr/>
        </p:nvSpPr>
        <p:spPr bwMode="auto">
          <a:xfrm>
            <a:off x="6665494" y="2959610"/>
            <a:ext cx="661396" cy="258742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Scala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963039AD-E708-4840-8BF9-8F0F23298DB6}"/>
              </a:ext>
            </a:extLst>
          </p:cNvPr>
          <p:cNvSpPr/>
          <p:nvPr/>
        </p:nvSpPr>
        <p:spPr bwMode="auto">
          <a:xfrm>
            <a:off x="7368140" y="2959610"/>
            <a:ext cx="661396" cy="258742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R</a:t>
            </a: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78950CC2-CDBF-4D29-B705-517C66A6DEEB}"/>
              </a:ext>
            </a:extLst>
          </p:cNvPr>
          <p:cNvCxnSpPr>
            <a:cxnSpLocks/>
            <a:endCxn id="72" idx="1"/>
          </p:cNvCxnSpPr>
          <p:nvPr/>
        </p:nvCxnSpPr>
        <p:spPr>
          <a:xfrm flipV="1">
            <a:off x="8189008" y="2793344"/>
            <a:ext cx="881967" cy="283848"/>
          </a:xfrm>
          <a:prstGeom prst="line">
            <a:avLst/>
          </a:prstGeom>
          <a:ln>
            <a:solidFill>
              <a:srgbClr val="0078D4"/>
            </a:solidFill>
            <a:headEnd type="oval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339F9E20-A3E4-44A4-A338-008632A30E22}"/>
              </a:ext>
            </a:extLst>
          </p:cNvPr>
          <p:cNvSpPr/>
          <p:nvPr/>
        </p:nvSpPr>
        <p:spPr bwMode="auto">
          <a:xfrm>
            <a:off x="9070975" y="2554268"/>
            <a:ext cx="2538413" cy="478152"/>
          </a:xfrm>
          <a:prstGeom prst="rect">
            <a:avLst/>
          </a:prstGeom>
          <a:ln>
            <a:solidFill>
              <a:srgbClr val="0078D4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Multiple </a:t>
            </a: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languages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suited to different analytics workloads</a:t>
            </a:r>
            <a:endParaRPr kumimoji="0" lang="en-US" sz="1200" b="1" i="0" u="none" strike="noStrike" kern="1200" cap="none" spc="0" normalizeH="0" baseline="0" noProof="0">
              <a:ln>
                <a:noFill/>
              </a:ln>
              <a:gradFill>
                <a:gsLst>
                  <a:gs pos="2917">
                    <a:prstClr val="black"/>
                  </a:gs>
                  <a:gs pos="3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49EEA15-32AB-4B0F-9706-7911CBF9345C}"/>
              </a:ext>
            </a:extLst>
          </p:cNvPr>
          <p:cNvSpPr/>
          <p:nvPr/>
        </p:nvSpPr>
        <p:spPr bwMode="auto">
          <a:xfrm>
            <a:off x="892021" y="2165340"/>
            <a:ext cx="7428235" cy="386241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90500" dist="50800" dir="2700000" algn="tl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118872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rPr>
              <a:t>Experience</a:t>
            </a:r>
          </a:p>
        </p:txBody>
      </p:sp>
      <p:sp>
        <p:nvSpPr>
          <p:cNvPr id="74" name="TextBox 4">
            <a:extLst>
              <a:ext uri="{FF2B5EF4-FFF2-40B4-BE49-F238E27FC236}">
                <a16:creationId xmlns:a16="http://schemas.microsoft.com/office/drawing/2014/main" id="{C42E5283-ADAA-4C97-908E-9F6713B36689}"/>
              </a:ext>
            </a:extLst>
          </p:cNvPr>
          <p:cNvSpPr txBox="1"/>
          <p:nvPr/>
        </p:nvSpPr>
        <p:spPr>
          <a:xfrm>
            <a:off x="3816117" y="2238678"/>
            <a:ext cx="1962874" cy="21781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1" i="0" u="none" strike="noStrike" kern="1200" cap="none" spc="0" normalizeH="0" baseline="0" noProof="0" dirty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Azure Synapse Studio</a:t>
            </a: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43794DA4-5102-4CD6-96B5-A8D7E9ACD050}"/>
              </a:ext>
            </a:extLst>
          </p:cNvPr>
          <p:cNvCxnSpPr>
            <a:cxnSpLocks/>
            <a:endCxn id="76" idx="1"/>
          </p:cNvCxnSpPr>
          <p:nvPr/>
        </p:nvCxnSpPr>
        <p:spPr>
          <a:xfrm flipV="1">
            <a:off x="8189008" y="2227973"/>
            <a:ext cx="881967" cy="150381"/>
          </a:xfrm>
          <a:prstGeom prst="line">
            <a:avLst/>
          </a:prstGeom>
          <a:ln>
            <a:solidFill>
              <a:srgbClr val="0078D4"/>
            </a:solidFill>
            <a:headEnd type="oval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tangle 75">
            <a:extLst>
              <a:ext uri="{FF2B5EF4-FFF2-40B4-BE49-F238E27FC236}">
                <a16:creationId xmlns:a16="http://schemas.microsoft.com/office/drawing/2014/main" id="{378CFE44-DCCE-4D93-915F-883EDFFB6216}"/>
              </a:ext>
            </a:extLst>
          </p:cNvPr>
          <p:cNvSpPr/>
          <p:nvPr/>
        </p:nvSpPr>
        <p:spPr bwMode="auto">
          <a:xfrm>
            <a:off x="9070975" y="1988897"/>
            <a:ext cx="2538413" cy="478152"/>
          </a:xfrm>
          <a:prstGeom prst="rect">
            <a:avLst/>
          </a:prstGeom>
          <a:ln>
            <a:solidFill>
              <a:srgbClr val="0078D4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SaaS </a:t>
            </a: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developer experiences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for code free and code first</a:t>
            </a:r>
            <a:endParaRPr kumimoji="0" lang="en-US" sz="2400" b="1" i="0" u="none" strike="noStrike" kern="1200" cap="none" spc="0" normalizeH="0" baseline="0" noProof="0">
              <a:ln>
                <a:noFill/>
              </a:ln>
              <a:gradFill>
                <a:gsLst>
                  <a:gs pos="2917">
                    <a:prstClr val="black"/>
                  </a:gs>
                  <a:gs pos="3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56995DF9-D656-4DE0-BDF7-692A2FD26A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877839" y="2257467"/>
            <a:ext cx="0" cy="228371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rgbClr val="50E6FF"/>
                </a:gs>
              </a:gsLst>
              <a:lin ang="5400000" scaled="1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4">
            <a:extLst>
              <a:ext uri="{FF2B5EF4-FFF2-40B4-BE49-F238E27FC236}">
                <a16:creationId xmlns:a16="http://schemas.microsoft.com/office/drawing/2014/main" id="{D1DCCB60-6ECC-4659-9D23-B522271D68F8}"/>
              </a:ext>
            </a:extLst>
          </p:cNvPr>
          <p:cNvSpPr txBox="1"/>
          <p:nvPr/>
        </p:nvSpPr>
        <p:spPr>
          <a:xfrm>
            <a:off x="3814170" y="1558439"/>
            <a:ext cx="4090536" cy="38741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70C3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Artificial Intelligence / Machine Learning / Internet of Things</a:t>
            </a: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70C3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Intelligent Apps / Business Intelligence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CB424E2C-F29B-4D82-83BA-BA7878441F1C}"/>
              </a:ext>
            </a:extLst>
          </p:cNvPr>
          <p:cNvSpPr/>
          <p:nvPr/>
        </p:nvSpPr>
        <p:spPr bwMode="auto">
          <a:xfrm>
            <a:off x="9070975" y="1440811"/>
            <a:ext cx="2538413" cy="455537"/>
          </a:xfrm>
          <a:prstGeom prst="rect">
            <a:avLst/>
          </a:prstGeom>
          <a:ln>
            <a:solidFill>
              <a:srgbClr val="0078D4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Designed for analytics </a:t>
            </a: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workloads at any scale</a:t>
            </a:r>
            <a:endParaRPr kumimoji="0" lang="en-US" sz="2400" b="1" i="0" u="none" strike="noStrike" kern="1200" cap="none" spc="0" normalizeH="0" baseline="0" noProof="0">
              <a:ln>
                <a:noFill/>
              </a:ln>
              <a:gradFill>
                <a:gsLst>
                  <a:gs pos="2917">
                    <a:prstClr val="black"/>
                  </a:gs>
                  <a:gs pos="3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300F791C-19BC-4423-B30C-BCF87167F5F8}"/>
              </a:ext>
            </a:extLst>
          </p:cNvPr>
          <p:cNvCxnSpPr>
            <a:cxnSpLocks/>
            <a:endCxn id="79" idx="1"/>
          </p:cNvCxnSpPr>
          <p:nvPr/>
        </p:nvCxnSpPr>
        <p:spPr>
          <a:xfrm>
            <a:off x="8427197" y="1664937"/>
            <a:ext cx="643778" cy="3643"/>
          </a:xfrm>
          <a:prstGeom prst="line">
            <a:avLst/>
          </a:prstGeom>
          <a:ln>
            <a:solidFill>
              <a:srgbClr val="0078D4"/>
            </a:solidFill>
            <a:headEnd type="oval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 80">
            <a:extLst>
              <a:ext uri="{FF2B5EF4-FFF2-40B4-BE49-F238E27FC236}">
                <a16:creationId xmlns:a16="http://schemas.microsoft.com/office/drawing/2014/main" id="{7677DF5E-6766-4A6A-9F68-B1B9F2645E3E}"/>
              </a:ext>
            </a:extLst>
          </p:cNvPr>
          <p:cNvSpPr/>
          <p:nvPr/>
        </p:nvSpPr>
        <p:spPr bwMode="auto">
          <a:xfrm>
            <a:off x="2088114" y="4424534"/>
            <a:ext cx="1612367" cy="436509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METASTORE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D88D7BB1-BDF8-4775-AA26-B0590A51F615}"/>
              </a:ext>
            </a:extLst>
          </p:cNvPr>
          <p:cNvSpPr/>
          <p:nvPr/>
        </p:nvSpPr>
        <p:spPr bwMode="auto">
          <a:xfrm>
            <a:off x="2088114" y="3331416"/>
            <a:ext cx="1612366" cy="430482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1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SECURITY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136D8A84-F510-4C10-94A5-7D017C5C9E26}"/>
              </a:ext>
            </a:extLst>
          </p:cNvPr>
          <p:cNvSpPr/>
          <p:nvPr/>
        </p:nvSpPr>
        <p:spPr bwMode="auto">
          <a:xfrm>
            <a:off x="2088114" y="2781843"/>
            <a:ext cx="1612366" cy="436509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1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MANAGEMENT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0C0020B8-A67A-4478-8823-22B9CB98F106}"/>
              </a:ext>
            </a:extLst>
          </p:cNvPr>
          <p:cNvSpPr/>
          <p:nvPr/>
        </p:nvSpPr>
        <p:spPr bwMode="auto">
          <a:xfrm>
            <a:off x="2088114" y="3874962"/>
            <a:ext cx="1612366" cy="436509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1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MONITORING</a:t>
            </a:r>
          </a:p>
        </p:txBody>
      </p:sp>
    </p:spTree>
    <p:extLst>
      <p:ext uri="{BB962C8B-B14F-4D97-AF65-F5344CB8AC3E}">
        <p14:creationId xmlns:p14="http://schemas.microsoft.com/office/powerpoint/2010/main" val="34567175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6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4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5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4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90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4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500"/>
                            </p:stCondLst>
                            <p:childTnLst>
                              <p:par>
                                <p:cTn id="73" presetID="10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2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2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"/>
                            </p:stCondLst>
                            <p:childTnLst>
                              <p:par>
                                <p:cTn id="8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4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900"/>
                            </p:stCondLst>
                            <p:childTnLst>
                              <p:par>
                                <p:cTn id="89" presetID="10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4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500"/>
                            </p:stCondLst>
                            <p:childTnLst>
                              <p:par>
                                <p:cTn id="9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4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900"/>
                            </p:stCondLst>
                            <p:childTnLst>
                              <p:par>
                                <p:cTn id="10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4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1300"/>
                            </p:stCondLst>
                            <p:childTnLst>
                              <p:par>
                                <p:cTn id="10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4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700"/>
                            </p:stCondLst>
                            <p:childTnLst>
                              <p:par>
                                <p:cTn id="1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4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2100"/>
                            </p:stCondLst>
                            <p:childTnLst>
                              <p:par>
                                <p:cTn id="1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4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2500"/>
                            </p:stCondLst>
                            <p:childTnLst>
                              <p:par>
                                <p:cTn id="1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4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2900"/>
                            </p:stCondLst>
                            <p:childTnLst>
                              <p:par>
                                <p:cTn id="122" presetID="10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2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2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3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500"/>
                            </p:stCondLst>
                            <p:childTnLst>
                              <p:par>
                                <p:cTn id="1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1000"/>
                            </p:stCondLst>
                            <p:childTnLst>
                              <p:par>
                                <p:cTn id="141" presetID="10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2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2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500"/>
                            </p:stCondLst>
                            <p:childTnLst>
                              <p:par>
                                <p:cTn id="15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2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2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2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200"/>
                            </p:stCondLst>
                            <p:childTnLst>
                              <p:par>
                                <p:cTn id="165" presetID="10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2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600"/>
                            </p:stCondLst>
                            <p:childTnLst>
                              <p:par>
                                <p:cTn id="169" presetID="10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2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1000"/>
                            </p:stCondLst>
                            <p:childTnLst>
                              <p:par>
                                <p:cTn id="173" presetID="10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2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3" grpId="0" animBg="1"/>
      <p:bldP spid="57" grpId="0" animBg="1"/>
      <p:bldP spid="58" grpId="0"/>
      <p:bldP spid="59" grpId="0" animBg="1"/>
      <p:bldP spid="61" grpId="0" animBg="1"/>
      <p:bldP spid="62" grpId="0" animBg="1"/>
      <p:bldP spid="63" grpId="0"/>
      <p:bldP spid="64" grpId="0" animBg="1"/>
      <p:bldP spid="65" grpId="0"/>
      <p:bldP spid="66" grpId="0" animBg="1"/>
      <p:bldP spid="67" grpId="0" animBg="1"/>
      <p:bldP spid="68" grpId="0" animBg="1"/>
      <p:bldP spid="69" grpId="0" animBg="1"/>
      <p:bldP spid="70" grpId="0" animBg="1"/>
      <p:bldP spid="72" grpId="0" animBg="1"/>
      <p:bldP spid="73" grpId="0" animBg="1"/>
      <p:bldP spid="74" grpId="0"/>
      <p:bldP spid="76" grpId="0" animBg="1"/>
      <p:bldP spid="78" grpId="0"/>
      <p:bldP spid="79" grpId="0" animBg="1"/>
      <p:bldP spid="81" grpId="0" animBg="1"/>
      <p:bldP spid="82" grpId="0" animBg="1"/>
      <p:bldP spid="83" grpId="0" animBg="1"/>
      <p:bldP spid="8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428ACBC-CC36-4A8E-AE5D-6E5C2A811A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6067" y="3062285"/>
            <a:ext cx="366715" cy="36671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CAFBA3A-57E5-4D47-927A-429BA746DA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6067" y="3807617"/>
            <a:ext cx="366715" cy="3667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89DEA9C-36FC-4A08-970E-DCEA997600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1067" y="3062285"/>
            <a:ext cx="366715" cy="3667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A54A92B-C80C-42C6-992C-72449C9BCF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9352" y="3062284"/>
            <a:ext cx="366715" cy="3667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D4A196B-B6E9-43FB-B993-AF8611E368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00994" y="3062283"/>
            <a:ext cx="366715" cy="3667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4788E73-D8B5-4C87-B5F2-E5F941748E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69636" y="1988342"/>
            <a:ext cx="366715" cy="3667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B28FE8B-65FB-4E97-93A5-F1713CE3EC1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98205" y="1141804"/>
            <a:ext cx="366715" cy="36671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3285FD3-5EEF-47CA-9FCD-B502F0C01F6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98418" y="1141802"/>
            <a:ext cx="366715" cy="3667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AA2C1F4-C073-43E6-8286-8F5AA59F9A2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78302" y="1141802"/>
            <a:ext cx="366715" cy="36671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D39C8EE-D40E-4504-A601-5E517444343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78302" y="1988341"/>
            <a:ext cx="366715" cy="36671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D824227-F7ED-43F1-BD95-B6C8352F1B4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186968" y="1984288"/>
            <a:ext cx="366715" cy="36671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CFC2360-AF13-4F87-8664-7C77E26D9E0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711788" y="3624737"/>
            <a:ext cx="365760" cy="36576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1C653ED-C4EF-4711-92AE-EDB9A0879A4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790385" y="5231200"/>
            <a:ext cx="365760" cy="36576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8C51F29-E556-45F0-908C-7333B646377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776673" y="5231200"/>
            <a:ext cx="365760" cy="365760"/>
          </a:xfrm>
          <a:prstGeom prst="rect">
            <a:avLst/>
          </a:prstGeom>
        </p:spPr>
      </p:pic>
      <p:pic>
        <p:nvPicPr>
          <p:cNvPr id="17" name="Graphic 16" descr="Paper">
            <a:extLst>
              <a:ext uri="{FF2B5EF4-FFF2-40B4-BE49-F238E27FC236}">
                <a16:creationId xmlns:a16="http://schemas.microsoft.com/office/drawing/2014/main" id="{BB6BABFC-95FB-4C81-A04B-E22C47C3913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724576" y="5231200"/>
            <a:ext cx="292608" cy="292608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F7E15413-9A53-49D9-8DD7-2A9A87D74FED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346384" y="5239948"/>
            <a:ext cx="365760" cy="36576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A4B9B9B-CA9F-48E3-A551-0532D380E99E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186968" y="5239948"/>
            <a:ext cx="365760" cy="36576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E074F44-EEB9-496E-BE0C-A609F268779F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776886" y="5163414"/>
            <a:ext cx="501331" cy="50133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035ED930-7BC6-4D96-BD89-5DE2026487C8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7511714" y="5171368"/>
            <a:ext cx="502920" cy="502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256834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Rectangle 94">
            <a:extLst>
              <a:ext uri="{FF2B5EF4-FFF2-40B4-BE49-F238E27FC236}">
                <a16:creationId xmlns:a16="http://schemas.microsoft.com/office/drawing/2014/main" id="{FCF14BDF-B452-4D32-A5A0-A1AD4F6B15FD}"/>
              </a:ext>
            </a:extLst>
          </p:cNvPr>
          <p:cNvSpPr/>
          <p:nvPr/>
        </p:nvSpPr>
        <p:spPr bwMode="auto">
          <a:xfrm>
            <a:off x="1577785" y="5021922"/>
            <a:ext cx="10487216" cy="170633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ea typeface="Segoe UI" pitchFamily="34" charset="0"/>
                <a:cs typeface="Segoe UI" pitchFamily="34" charset="0"/>
              </a:rPr>
              <a:t>STORE</a:t>
            </a:r>
            <a:endParaRPr lang="en-US" sz="2400" b="1" dirty="0">
              <a:solidFill>
                <a:schemeClr val="tx1">
                  <a:lumMod val="50000"/>
                  <a:lumOff val="50000"/>
                </a:schemeClr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D1CDC214-4E1D-40C7-AE60-10304584D57A}"/>
              </a:ext>
            </a:extLst>
          </p:cNvPr>
          <p:cNvSpPr/>
          <p:nvPr/>
        </p:nvSpPr>
        <p:spPr bwMode="auto">
          <a:xfrm>
            <a:off x="10651589" y="436856"/>
            <a:ext cx="1413411" cy="445555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ea typeface="Segoe UI" pitchFamily="34" charset="0"/>
                <a:cs typeface="Segoe UI" pitchFamily="34" charset="0"/>
              </a:rPr>
              <a:t>VISUALIZE</a:t>
            </a:r>
            <a:endParaRPr lang="en-US" sz="2400" b="1" dirty="0">
              <a:solidFill>
                <a:schemeClr val="tx1">
                  <a:lumMod val="50000"/>
                  <a:lumOff val="50000"/>
                </a:schemeClr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8AD66CDD-4D30-458A-B0C3-3DDB42D5EF03}"/>
              </a:ext>
            </a:extLst>
          </p:cNvPr>
          <p:cNvSpPr txBox="1">
            <a:spLocks/>
          </p:cNvSpPr>
          <p:nvPr/>
        </p:nvSpPr>
        <p:spPr>
          <a:xfrm>
            <a:off x="488629" y="-758022"/>
            <a:ext cx="5555966" cy="758022"/>
          </a:xfrm>
          <a:prstGeom prst="rect">
            <a:avLst/>
          </a:prstGeom>
        </p:spPr>
        <p:txBody>
          <a:bodyPr/>
          <a:lstStyle>
            <a:lvl1pPr algn="l" defTabSz="91419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400" b="0" kern="1200" cap="none" spc="-147" baseline="0" dirty="0" smtClean="0">
                <a:ln w="3175">
                  <a:noFill/>
                </a:ln>
                <a:solidFill>
                  <a:schemeClr val="tx2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Modern Data Warehouse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608A9AF-2172-430A-A048-0E42E62E1535}"/>
              </a:ext>
            </a:extLst>
          </p:cNvPr>
          <p:cNvSpPr/>
          <p:nvPr/>
        </p:nvSpPr>
        <p:spPr bwMode="auto">
          <a:xfrm>
            <a:off x="1582310" y="436856"/>
            <a:ext cx="2057400" cy="445555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ea typeface="Segoe UI" pitchFamily="34" charset="0"/>
                <a:cs typeface="Segoe UI" pitchFamily="34" charset="0"/>
              </a:rPr>
              <a:t>INGEST</a:t>
            </a:r>
            <a:endParaRPr lang="en-US" sz="2400" b="1" dirty="0">
              <a:solidFill>
                <a:schemeClr val="tx1">
                  <a:lumMod val="50000"/>
                  <a:lumOff val="50000"/>
                </a:schemeClr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70FB63E-99E9-43E4-A4D5-CCB5FD9A85F1}"/>
              </a:ext>
            </a:extLst>
          </p:cNvPr>
          <p:cNvSpPr/>
          <p:nvPr/>
        </p:nvSpPr>
        <p:spPr bwMode="auto">
          <a:xfrm>
            <a:off x="3849630" y="436856"/>
            <a:ext cx="2057400" cy="445555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ea typeface="Segoe UI" pitchFamily="34" charset="0"/>
                <a:cs typeface="Segoe UI" pitchFamily="34" charset="0"/>
              </a:rPr>
              <a:t>PREPARE</a:t>
            </a:r>
            <a:endParaRPr lang="en-US" sz="2400" b="1" dirty="0">
              <a:solidFill>
                <a:schemeClr val="tx1">
                  <a:lumMod val="50000"/>
                  <a:lumOff val="50000"/>
                </a:schemeClr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7F387B8-1A81-4F0D-9875-3BB4223648CB}"/>
              </a:ext>
            </a:extLst>
          </p:cNvPr>
          <p:cNvSpPr/>
          <p:nvPr/>
        </p:nvSpPr>
        <p:spPr bwMode="auto">
          <a:xfrm>
            <a:off x="6116950" y="436856"/>
            <a:ext cx="2057400" cy="445555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ea typeface="Segoe UI" pitchFamily="34" charset="0"/>
                <a:cs typeface="Segoe UI" pitchFamily="34" charset="0"/>
              </a:rPr>
              <a:t>TRANSFORM &amp; ENRICH</a:t>
            </a:r>
            <a:endParaRPr lang="en-US" sz="2400" b="1" dirty="0">
              <a:solidFill>
                <a:schemeClr val="tx1">
                  <a:lumMod val="50000"/>
                  <a:lumOff val="50000"/>
                </a:schemeClr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C66B68D-EBC5-4D15-868A-0320583AE1E5}"/>
              </a:ext>
            </a:extLst>
          </p:cNvPr>
          <p:cNvSpPr/>
          <p:nvPr/>
        </p:nvSpPr>
        <p:spPr bwMode="auto">
          <a:xfrm>
            <a:off x="8384270" y="436856"/>
            <a:ext cx="2057400" cy="445555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ea typeface="Segoe UI" pitchFamily="34" charset="0"/>
                <a:cs typeface="Segoe UI" pitchFamily="34" charset="0"/>
              </a:rPr>
              <a:t>SERVE</a:t>
            </a:r>
            <a:endParaRPr lang="en-US" sz="2400" b="1" dirty="0">
              <a:solidFill>
                <a:schemeClr val="tx1">
                  <a:lumMod val="50000"/>
                  <a:lumOff val="50000"/>
                </a:schemeClr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1D2D2AE9-4053-433D-B875-548A39B6D3A6}"/>
              </a:ext>
            </a:extLst>
          </p:cNvPr>
          <p:cNvSpPr/>
          <p:nvPr/>
        </p:nvSpPr>
        <p:spPr bwMode="auto">
          <a:xfrm>
            <a:off x="7861091" y="2873520"/>
            <a:ext cx="4203909" cy="1862144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b="1" dirty="0">
              <a:solidFill>
                <a:schemeClr val="tx2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0F6382C-0FB6-43AC-8710-1CF2ECFCF001}"/>
              </a:ext>
            </a:extLst>
          </p:cNvPr>
          <p:cNvSpPr txBox="1"/>
          <p:nvPr/>
        </p:nvSpPr>
        <p:spPr>
          <a:xfrm>
            <a:off x="-127000" y="1523332"/>
            <a:ext cx="1522690" cy="954107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4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Oracle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Sales Transactions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D2B3DF1-0CB3-466B-8046-BE25D8F74ACE}"/>
              </a:ext>
            </a:extLst>
          </p:cNvPr>
          <p:cNvSpPr txBox="1"/>
          <p:nvPr/>
        </p:nvSpPr>
        <p:spPr>
          <a:xfrm>
            <a:off x="-128967" y="2584546"/>
            <a:ext cx="1522690" cy="760208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4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SAP Hana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Finance Data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D592146-A061-48C0-A873-62E61D4F3194}"/>
              </a:ext>
            </a:extLst>
          </p:cNvPr>
          <p:cNvSpPr txBox="1"/>
          <p:nvPr/>
        </p:nvSpPr>
        <p:spPr>
          <a:xfrm>
            <a:off x="-172812" y="3451861"/>
            <a:ext cx="1522690" cy="954107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4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Teradata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Marketing Data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FCE4EC1-6377-4916-8D27-3F2064FED3B1}"/>
              </a:ext>
            </a:extLst>
          </p:cNvPr>
          <p:cNvSpPr/>
          <p:nvPr/>
        </p:nvSpPr>
        <p:spPr bwMode="auto">
          <a:xfrm>
            <a:off x="1641940" y="1129927"/>
            <a:ext cx="10423060" cy="3605737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b="1" dirty="0">
              <a:solidFill>
                <a:schemeClr val="tx2"/>
              </a:soli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7F35014-8B23-4101-9AE6-F2FA710E841D}"/>
              </a:ext>
            </a:extLst>
          </p:cNvPr>
          <p:cNvGrpSpPr/>
          <p:nvPr/>
        </p:nvGrpSpPr>
        <p:grpSpPr>
          <a:xfrm>
            <a:off x="2150413" y="2578851"/>
            <a:ext cx="1017432" cy="1185980"/>
            <a:chOff x="2750837" y="5038424"/>
            <a:chExt cx="1017432" cy="1185980"/>
          </a:xfrm>
        </p:grpSpPr>
        <p:pic>
          <p:nvPicPr>
            <p:cNvPr id="22" name="Graphic 21">
              <a:extLst>
                <a:ext uri="{FF2B5EF4-FFF2-40B4-BE49-F238E27FC236}">
                  <a16:creationId xmlns:a16="http://schemas.microsoft.com/office/drawing/2014/main" id="{03A1B42A-E30F-44B1-915B-1061F8D53F2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016480" y="5038424"/>
              <a:ext cx="468443" cy="468443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00CB214-A98C-4970-8799-FBD3E177BFEE}"/>
                </a:ext>
              </a:extLst>
            </p:cNvPr>
            <p:cNvSpPr txBox="1"/>
            <p:nvPr/>
          </p:nvSpPr>
          <p:spPr>
            <a:xfrm>
              <a:off x="2750837" y="5596540"/>
              <a:ext cx="1017432" cy="6278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 b="1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Synapse Pipelines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B486371-1101-42D3-8694-480A4B427C1A}"/>
              </a:ext>
            </a:extLst>
          </p:cNvPr>
          <p:cNvGrpSpPr/>
          <p:nvPr/>
        </p:nvGrpSpPr>
        <p:grpSpPr>
          <a:xfrm>
            <a:off x="2936432" y="5188381"/>
            <a:ext cx="1747365" cy="1509971"/>
            <a:chOff x="2397239" y="5034521"/>
            <a:chExt cx="1747365" cy="1509971"/>
          </a:xfrm>
        </p:grpSpPr>
        <p:pic>
          <p:nvPicPr>
            <p:cNvPr id="27" name="Graphic 26">
              <a:extLst>
                <a:ext uri="{FF2B5EF4-FFF2-40B4-BE49-F238E27FC236}">
                  <a16:creationId xmlns:a16="http://schemas.microsoft.com/office/drawing/2014/main" id="{BC27C63B-4760-4E7F-9590-A9307913871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3012577" y="5034521"/>
              <a:ext cx="476250" cy="476250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2E213C4-75C5-4D90-9720-E3FC51B7B67F}"/>
                </a:ext>
              </a:extLst>
            </p:cNvPr>
            <p:cNvSpPr txBox="1"/>
            <p:nvPr/>
          </p:nvSpPr>
          <p:spPr>
            <a:xfrm>
              <a:off x="2397239" y="5596540"/>
              <a:ext cx="1747365" cy="947952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 b="1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ADLS Gen 2</a:t>
              </a:r>
            </a:p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Storage Account</a:t>
              </a:r>
            </a:p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Data Lake</a:t>
              </a:r>
            </a:p>
          </p:txBody>
        </p:sp>
      </p:grpSp>
      <p:sp>
        <p:nvSpPr>
          <p:cNvPr id="147" name="Rectangle 146">
            <a:extLst>
              <a:ext uri="{FF2B5EF4-FFF2-40B4-BE49-F238E27FC236}">
                <a16:creationId xmlns:a16="http://schemas.microsoft.com/office/drawing/2014/main" id="{8E1D5654-5AEC-455C-B213-D31EB0CDAC0A}"/>
              </a:ext>
            </a:extLst>
          </p:cNvPr>
          <p:cNvSpPr/>
          <p:nvPr/>
        </p:nvSpPr>
        <p:spPr bwMode="auto">
          <a:xfrm>
            <a:off x="7861090" y="3279545"/>
            <a:ext cx="4203910" cy="245787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AB75EFE7-9EA2-4AE9-8102-747456F64FD8}"/>
              </a:ext>
            </a:extLst>
          </p:cNvPr>
          <p:cNvCxnSpPr>
            <a:cxnSpLocks/>
            <a:stCxn id="6" idx="2"/>
            <a:endCxn id="27" idx="0"/>
          </p:cNvCxnSpPr>
          <p:nvPr/>
        </p:nvCxnSpPr>
        <p:spPr>
          <a:xfrm rot="16200000" flipH="1">
            <a:off x="3052468" y="4450953"/>
            <a:ext cx="295969" cy="1178885"/>
          </a:xfrm>
          <a:prstGeom prst="bentConnector3">
            <a:avLst>
              <a:gd name="adj1" fmla="val 43564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Group 56">
            <a:extLst>
              <a:ext uri="{FF2B5EF4-FFF2-40B4-BE49-F238E27FC236}">
                <a16:creationId xmlns:a16="http://schemas.microsoft.com/office/drawing/2014/main" id="{E37DF3F3-047F-4326-80F2-25E2F1AC6B02}"/>
              </a:ext>
            </a:extLst>
          </p:cNvPr>
          <p:cNvGrpSpPr/>
          <p:nvPr/>
        </p:nvGrpSpPr>
        <p:grpSpPr>
          <a:xfrm>
            <a:off x="3825768" y="1901187"/>
            <a:ext cx="1274643" cy="1189883"/>
            <a:chOff x="2612382" y="5034521"/>
            <a:chExt cx="1274643" cy="1189883"/>
          </a:xfrm>
        </p:grpSpPr>
        <p:pic>
          <p:nvPicPr>
            <p:cNvPr id="58" name="Graphic 57">
              <a:extLst>
                <a:ext uri="{FF2B5EF4-FFF2-40B4-BE49-F238E27FC236}">
                  <a16:creationId xmlns:a16="http://schemas.microsoft.com/office/drawing/2014/main" id="{A4161551-D0FC-4BCD-9411-B1F875C5DFA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012577" y="5034521"/>
              <a:ext cx="476250" cy="476250"/>
            </a:xfrm>
            <a:prstGeom prst="rect">
              <a:avLst/>
            </a:prstGeom>
          </p:spPr>
        </p:pic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7BE3CC81-352C-4062-94CC-851CBD91D2B6}"/>
                </a:ext>
              </a:extLst>
            </p:cNvPr>
            <p:cNvSpPr txBox="1"/>
            <p:nvPr/>
          </p:nvSpPr>
          <p:spPr>
            <a:xfrm>
              <a:off x="2612382" y="5596540"/>
              <a:ext cx="1274643" cy="6278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 b="1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Synapse SQL </a:t>
              </a:r>
              <a:r>
                <a:rPr lang="en-US" sz="12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(Provisioned)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E81D1BA8-5794-4540-8FD9-0BFFF822E388}"/>
              </a:ext>
            </a:extLst>
          </p:cNvPr>
          <p:cNvGrpSpPr/>
          <p:nvPr/>
        </p:nvGrpSpPr>
        <p:grpSpPr>
          <a:xfrm>
            <a:off x="4745237" y="1891288"/>
            <a:ext cx="1274643" cy="1186830"/>
            <a:chOff x="2612382" y="5037574"/>
            <a:chExt cx="1274643" cy="1186830"/>
          </a:xfrm>
        </p:grpSpPr>
        <p:pic>
          <p:nvPicPr>
            <p:cNvPr id="61" name="Graphic 60">
              <a:extLst>
                <a:ext uri="{FF2B5EF4-FFF2-40B4-BE49-F238E27FC236}">
                  <a16:creationId xmlns:a16="http://schemas.microsoft.com/office/drawing/2014/main" id="{B334DE59-6BC9-4D05-BA1B-CF5A724C289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015630" y="5037574"/>
              <a:ext cx="470144" cy="470144"/>
            </a:xfrm>
            <a:prstGeom prst="rect">
              <a:avLst/>
            </a:prstGeom>
          </p:spPr>
        </p:pic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589AC76D-2121-48E5-981B-8F70F58E04CA}"/>
                </a:ext>
              </a:extLst>
            </p:cNvPr>
            <p:cNvSpPr txBox="1"/>
            <p:nvPr/>
          </p:nvSpPr>
          <p:spPr>
            <a:xfrm>
              <a:off x="2612382" y="5596540"/>
              <a:ext cx="1274643" cy="6278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 b="1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Synapse Pipeline</a:t>
              </a:r>
            </a:p>
          </p:txBody>
        </p:sp>
      </p:grp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266A887A-5443-4AA5-B8D1-69110B4B171F}"/>
              </a:ext>
            </a:extLst>
          </p:cNvPr>
          <p:cNvCxnSpPr>
            <a:cxnSpLocks/>
            <a:stCxn id="27" idx="3"/>
            <a:endCxn id="8" idx="2"/>
          </p:cNvCxnSpPr>
          <p:nvPr/>
        </p:nvCxnSpPr>
        <p:spPr>
          <a:xfrm flipV="1">
            <a:off x="4028020" y="4892412"/>
            <a:ext cx="850310" cy="534094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7" name="Group 66">
            <a:extLst>
              <a:ext uri="{FF2B5EF4-FFF2-40B4-BE49-F238E27FC236}">
                <a16:creationId xmlns:a16="http://schemas.microsoft.com/office/drawing/2014/main" id="{B9D836E3-D771-49EF-99EE-61903CF97691}"/>
              </a:ext>
            </a:extLst>
          </p:cNvPr>
          <p:cNvGrpSpPr/>
          <p:nvPr/>
        </p:nvGrpSpPr>
        <p:grpSpPr>
          <a:xfrm>
            <a:off x="7125778" y="1641088"/>
            <a:ext cx="1148368" cy="1185980"/>
            <a:chOff x="2660684" y="5038424"/>
            <a:chExt cx="1148368" cy="1185980"/>
          </a:xfrm>
        </p:grpSpPr>
        <p:pic>
          <p:nvPicPr>
            <p:cNvPr id="68" name="Graphic 67">
              <a:extLst>
                <a:ext uri="{FF2B5EF4-FFF2-40B4-BE49-F238E27FC236}">
                  <a16:creationId xmlns:a16="http://schemas.microsoft.com/office/drawing/2014/main" id="{B0146FD3-1EFD-4864-AFB6-0A3DB12836C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016480" y="5038424"/>
              <a:ext cx="468443" cy="468443"/>
            </a:xfrm>
            <a:prstGeom prst="rect">
              <a:avLst/>
            </a:prstGeom>
          </p:spPr>
        </p:pic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E490E254-3B21-48ED-BFAD-B666615E5EC4}"/>
                </a:ext>
              </a:extLst>
            </p:cNvPr>
            <p:cNvSpPr txBox="1"/>
            <p:nvPr/>
          </p:nvSpPr>
          <p:spPr>
            <a:xfrm>
              <a:off x="2660684" y="5596540"/>
              <a:ext cx="1148368" cy="6278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 b="1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Synapse Pipeline</a:t>
              </a:r>
            </a:p>
          </p:txBody>
        </p:sp>
      </p:grpSp>
      <p:cxnSp>
        <p:nvCxnSpPr>
          <p:cNvPr id="73" name="Connector: Elbow 72">
            <a:extLst>
              <a:ext uri="{FF2B5EF4-FFF2-40B4-BE49-F238E27FC236}">
                <a16:creationId xmlns:a16="http://schemas.microsoft.com/office/drawing/2014/main" id="{607F29EA-A1C6-4E2C-B4FC-B8CF3E119EF4}"/>
              </a:ext>
            </a:extLst>
          </p:cNvPr>
          <p:cNvCxnSpPr>
            <a:cxnSpLocks/>
            <a:stCxn id="27" idx="3"/>
            <a:endCxn id="9" idx="2"/>
          </p:cNvCxnSpPr>
          <p:nvPr/>
        </p:nvCxnSpPr>
        <p:spPr>
          <a:xfrm flipV="1">
            <a:off x="4028020" y="4892412"/>
            <a:ext cx="3117630" cy="534094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0" name="Group 79">
            <a:extLst>
              <a:ext uri="{FF2B5EF4-FFF2-40B4-BE49-F238E27FC236}">
                <a16:creationId xmlns:a16="http://schemas.microsoft.com/office/drawing/2014/main" id="{ED03BDFD-1E44-444B-A8D3-451A3DE14274}"/>
              </a:ext>
            </a:extLst>
          </p:cNvPr>
          <p:cNvGrpSpPr/>
          <p:nvPr/>
        </p:nvGrpSpPr>
        <p:grpSpPr>
          <a:xfrm>
            <a:off x="8818476" y="1510774"/>
            <a:ext cx="1274643" cy="1189883"/>
            <a:chOff x="2612382" y="5034521"/>
            <a:chExt cx="1274643" cy="1189883"/>
          </a:xfrm>
        </p:grpSpPr>
        <p:pic>
          <p:nvPicPr>
            <p:cNvPr id="81" name="Graphic 80">
              <a:extLst>
                <a:ext uri="{FF2B5EF4-FFF2-40B4-BE49-F238E27FC236}">
                  <a16:creationId xmlns:a16="http://schemas.microsoft.com/office/drawing/2014/main" id="{2EB6997E-1BF1-4F0B-842A-F4DF3302458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012577" y="5034521"/>
              <a:ext cx="476250" cy="476250"/>
            </a:xfrm>
            <a:prstGeom prst="rect">
              <a:avLst/>
            </a:prstGeom>
          </p:spPr>
        </p:pic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9CAB725A-178F-4846-AA74-19A1BEEAF3BF}"/>
                </a:ext>
              </a:extLst>
            </p:cNvPr>
            <p:cNvSpPr txBox="1"/>
            <p:nvPr/>
          </p:nvSpPr>
          <p:spPr>
            <a:xfrm>
              <a:off x="2612382" y="5596540"/>
              <a:ext cx="1274643" cy="6278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 b="1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Synapse SQL </a:t>
              </a:r>
              <a:r>
                <a:rPr lang="en-US" sz="12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(Provisioned)</a:t>
              </a: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C8CE92B3-8A38-4962-A1DA-EDB8EF6B9B00}"/>
              </a:ext>
            </a:extLst>
          </p:cNvPr>
          <p:cNvGrpSpPr/>
          <p:nvPr/>
        </p:nvGrpSpPr>
        <p:grpSpPr>
          <a:xfrm>
            <a:off x="10690511" y="2219534"/>
            <a:ext cx="1274643" cy="1229530"/>
            <a:chOff x="2612382" y="5071818"/>
            <a:chExt cx="1274643" cy="1229530"/>
          </a:xfrm>
        </p:grpSpPr>
        <p:pic>
          <p:nvPicPr>
            <p:cNvPr id="89" name="Graphic 88">
              <a:extLst>
                <a:ext uri="{FF2B5EF4-FFF2-40B4-BE49-F238E27FC236}">
                  <a16:creationId xmlns:a16="http://schemas.microsoft.com/office/drawing/2014/main" id="{7D4EE8C6-559E-482C-B9AA-BD8B44C485E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049874" y="5071818"/>
              <a:ext cx="401656" cy="401656"/>
            </a:xfrm>
            <a:prstGeom prst="rect">
              <a:avLst/>
            </a:prstGeom>
          </p:spPr>
        </p:pic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2687718B-D561-4EEC-96AD-6263EECA15D3}"/>
                </a:ext>
              </a:extLst>
            </p:cNvPr>
            <p:cNvSpPr txBox="1"/>
            <p:nvPr/>
          </p:nvSpPr>
          <p:spPr>
            <a:xfrm>
              <a:off x="2612382" y="5596540"/>
              <a:ext cx="1274643" cy="704808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 b="1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Power BI</a:t>
              </a:r>
            </a:p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endParaRPr lang="en-US" sz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BE46F456-DB35-4301-8B3F-202F0BC8CB75}"/>
              </a:ext>
            </a:extLst>
          </p:cNvPr>
          <p:cNvGrpSpPr/>
          <p:nvPr/>
        </p:nvGrpSpPr>
        <p:grpSpPr>
          <a:xfrm>
            <a:off x="8818476" y="2978061"/>
            <a:ext cx="1274643" cy="1189883"/>
            <a:chOff x="2612382" y="5034521"/>
            <a:chExt cx="1274643" cy="1189883"/>
          </a:xfrm>
        </p:grpSpPr>
        <p:pic>
          <p:nvPicPr>
            <p:cNvPr id="150" name="Graphic 149">
              <a:extLst>
                <a:ext uri="{FF2B5EF4-FFF2-40B4-BE49-F238E27FC236}">
                  <a16:creationId xmlns:a16="http://schemas.microsoft.com/office/drawing/2014/main" id="{A0C6A189-9E83-440F-88C0-055D1C1A57D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015591" y="5034521"/>
              <a:ext cx="470221" cy="476250"/>
            </a:xfrm>
            <a:prstGeom prst="rect">
              <a:avLst/>
            </a:prstGeom>
          </p:spPr>
        </p:pic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F885AA58-4BA7-4B73-9AB6-062C7339DF85}"/>
                </a:ext>
              </a:extLst>
            </p:cNvPr>
            <p:cNvSpPr txBox="1"/>
            <p:nvPr/>
          </p:nvSpPr>
          <p:spPr>
            <a:xfrm>
              <a:off x="2612382" y="5596540"/>
              <a:ext cx="1274643" cy="6278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 b="1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Synapse SQL </a:t>
              </a:r>
              <a:r>
                <a:rPr lang="en-US" sz="12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(Serverless)</a:t>
              </a:r>
            </a:p>
          </p:txBody>
        </p:sp>
      </p:grpSp>
      <p:cxnSp>
        <p:nvCxnSpPr>
          <p:cNvPr id="155" name="Connector: Elbow 154">
            <a:extLst>
              <a:ext uri="{FF2B5EF4-FFF2-40B4-BE49-F238E27FC236}">
                <a16:creationId xmlns:a16="http://schemas.microsoft.com/office/drawing/2014/main" id="{3947CB6D-34D9-4D7B-AF43-B99D0AD7029D}"/>
              </a:ext>
            </a:extLst>
          </p:cNvPr>
          <p:cNvCxnSpPr>
            <a:cxnSpLocks/>
            <a:stCxn id="27" idx="3"/>
            <a:endCxn id="10" idx="2"/>
          </p:cNvCxnSpPr>
          <p:nvPr/>
        </p:nvCxnSpPr>
        <p:spPr>
          <a:xfrm flipV="1">
            <a:off x="4028020" y="4892412"/>
            <a:ext cx="5384950" cy="534094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C166E098-1CA3-4250-9653-2843C982B9D1}"/>
              </a:ext>
            </a:extLst>
          </p:cNvPr>
          <p:cNvSpPr txBox="1"/>
          <p:nvPr/>
        </p:nvSpPr>
        <p:spPr>
          <a:xfrm>
            <a:off x="4583805" y="2910377"/>
            <a:ext cx="595271" cy="4616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OR</a:t>
            </a:r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5A5B0620-C0BB-4103-ACA2-4B9E440C4CA0}"/>
              </a:ext>
            </a:extLst>
          </p:cNvPr>
          <p:cNvGrpSpPr/>
          <p:nvPr/>
        </p:nvGrpSpPr>
        <p:grpSpPr>
          <a:xfrm>
            <a:off x="4248587" y="3311099"/>
            <a:ext cx="1274643" cy="1189883"/>
            <a:chOff x="2612382" y="5034521"/>
            <a:chExt cx="1274643" cy="1189883"/>
          </a:xfrm>
        </p:grpSpPr>
        <p:pic>
          <p:nvPicPr>
            <p:cNvPr id="86" name="Graphic 57">
              <a:extLst>
                <a:ext uri="{FF2B5EF4-FFF2-40B4-BE49-F238E27FC236}">
                  <a16:creationId xmlns:a16="http://schemas.microsoft.com/office/drawing/2014/main" id="{5791F666-1FE4-4725-9B63-6A2B1316368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012577" y="5034521"/>
              <a:ext cx="476250" cy="476250"/>
            </a:xfrm>
            <a:prstGeom prst="rect">
              <a:avLst/>
            </a:prstGeom>
          </p:spPr>
        </p:pic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8A02CFCD-897A-47BC-A124-59E1B593246D}"/>
                </a:ext>
              </a:extLst>
            </p:cNvPr>
            <p:cNvSpPr txBox="1"/>
            <p:nvPr/>
          </p:nvSpPr>
          <p:spPr>
            <a:xfrm>
              <a:off x="2612382" y="5596540"/>
              <a:ext cx="1274643" cy="6278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 b="1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Synapse Spark</a:t>
              </a:r>
            </a:p>
          </p:txBody>
        </p:sp>
      </p:grpSp>
      <p:pic>
        <p:nvPicPr>
          <p:cNvPr id="93" name="Graphic 92">
            <a:extLst>
              <a:ext uri="{FF2B5EF4-FFF2-40B4-BE49-F238E27FC236}">
                <a16:creationId xmlns:a16="http://schemas.microsoft.com/office/drawing/2014/main" id="{950BC18E-750C-4B71-B634-C55CB6AC12D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1817806" y="1246885"/>
            <a:ext cx="476250" cy="476250"/>
          </a:xfrm>
          <a:prstGeom prst="rect">
            <a:avLst/>
          </a:prstGeom>
        </p:spPr>
      </p:pic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245D802-EA6E-4B7C-9EE0-7817965E8594}"/>
              </a:ext>
            </a:extLst>
          </p:cNvPr>
          <p:cNvCxnSpPr>
            <a:cxnSpLocks/>
          </p:cNvCxnSpPr>
          <p:nvPr/>
        </p:nvCxnSpPr>
        <p:spPr>
          <a:xfrm>
            <a:off x="3639710" y="1129927"/>
            <a:ext cx="0" cy="3605737"/>
          </a:xfrm>
          <a:prstGeom prst="line">
            <a:avLst/>
          </a:prstGeom>
          <a:ln>
            <a:solidFill>
              <a:schemeClr val="bg2">
                <a:lumMod val="8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A6186E06-BDE4-4163-99CD-CE440F0BA125}"/>
              </a:ext>
            </a:extLst>
          </p:cNvPr>
          <p:cNvCxnSpPr>
            <a:cxnSpLocks/>
          </p:cNvCxnSpPr>
          <p:nvPr/>
        </p:nvCxnSpPr>
        <p:spPr>
          <a:xfrm>
            <a:off x="3831212" y="1129927"/>
            <a:ext cx="0" cy="3605737"/>
          </a:xfrm>
          <a:prstGeom prst="line">
            <a:avLst/>
          </a:prstGeom>
          <a:ln>
            <a:solidFill>
              <a:schemeClr val="bg2">
                <a:lumMod val="8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C11E1227-F937-4C9E-BE48-65C75A1E6F56}"/>
              </a:ext>
            </a:extLst>
          </p:cNvPr>
          <p:cNvCxnSpPr>
            <a:cxnSpLocks/>
          </p:cNvCxnSpPr>
          <p:nvPr/>
        </p:nvCxnSpPr>
        <p:spPr>
          <a:xfrm>
            <a:off x="5903474" y="1110900"/>
            <a:ext cx="0" cy="3605737"/>
          </a:xfrm>
          <a:prstGeom prst="line">
            <a:avLst/>
          </a:prstGeom>
          <a:ln>
            <a:solidFill>
              <a:schemeClr val="bg2">
                <a:lumMod val="8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7FE93577-B564-4770-89A7-0B8B3C85EDA2}"/>
              </a:ext>
            </a:extLst>
          </p:cNvPr>
          <p:cNvCxnSpPr>
            <a:cxnSpLocks/>
          </p:cNvCxnSpPr>
          <p:nvPr/>
        </p:nvCxnSpPr>
        <p:spPr>
          <a:xfrm>
            <a:off x="6123551" y="1110900"/>
            <a:ext cx="0" cy="3605737"/>
          </a:xfrm>
          <a:prstGeom prst="line">
            <a:avLst/>
          </a:prstGeom>
          <a:ln>
            <a:solidFill>
              <a:schemeClr val="bg2">
                <a:lumMod val="8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C149FD07-CFC5-4D57-8866-889AA73061E9}"/>
              </a:ext>
            </a:extLst>
          </p:cNvPr>
          <p:cNvCxnSpPr>
            <a:cxnSpLocks/>
          </p:cNvCxnSpPr>
          <p:nvPr/>
        </p:nvCxnSpPr>
        <p:spPr>
          <a:xfrm>
            <a:off x="8192660" y="1110899"/>
            <a:ext cx="0" cy="3605737"/>
          </a:xfrm>
          <a:prstGeom prst="line">
            <a:avLst/>
          </a:prstGeom>
          <a:ln>
            <a:solidFill>
              <a:schemeClr val="bg2">
                <a:lumMod val="8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F6D0BF86-2493-4424-A743-CF7E3C48176B}"/>
              </a:ext>
            </a:extLst>
          </p:cNvPr>
          <p:cNvCxnSpPr>
            <a:cxnSpLocks/>
          </p:cNvCxnSpPr>
          <p:nvPr/>
        </p:nvCxnSpPr>
        <p:spPr>
          <a:xfrm>
            <a:off x="8384162" y="1110899"/>
            <a:ext cx="0" cy="3605737"/>
          </a:xfrm>
          <a:prstGeom prst="line">
            <a:avLst/>
          </a:prstGeom>
          <a:ln>
            <a:solidFill>
              <a:schemeClr val="bg2">
                <a:lumMod val="8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6940DB23-03D2-4087-A4E4-082508B1A27D}"/>
              </a:ext>
            </a:extLst>
          </p:cNvPr>
          <p:cNvCxnSpPr>
            <a:cxnSpLocks/>
          </p:cNvCxnSpPr>
          <p:nvPr/>
        </p:nvCxnSpPr>
        <p:spPr>
          <a:xfrm>
            <a:off x="10450562" y="1120402"/>
            <a:ext cx="0" cy="3605737"/>
          </a:xfrm>
          <a:prstGeom prst="line">
            <a:avLst/>
          </a:prstGeom>
          <a:ln>
            <a:solidFill>
              <a:schemeClr val="bg2">
                <a:lumMod val="8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6A09E77D-9864-490A-82E1-39ED67BB9E9E}"/>
              </a:ext>
            </a:extLst>
          </p:cNvPr>
          <p:cNvCxnSpPr>
            <a:cxnSpLocks/>
          </p:cNvCxnSpPr>
          <p:nvPr/>
        </p:nvCxnSpPr>
        <p:spPr>
          <a:xfrm>
            <a:off x="10642064" y="1120402"/>
            <a:ext cx="0" cy="3605737"/>
          </a:xfrm>
          <a:prstGeom prst="line">
            <a:avLst/>
          </a:prstGeom>
          <a:ln>
            <a:solidFill>
              <a:schemeClr val="bg2">
                <a:lumMod val="8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A0145A4B-040C-4CCC-BF27-EE50A211DE5E}"/>
              </a:ext>
            </a:extLst>
          </p:cNvPr>
          <p:cNvSpPr/>
          <p:nvPr/>
        </p:nvSpPr>
        <p:spPr>
          <a:xfrm>
            <a:off x="2305565" y="1317302"/>
            <a:ext cx="3301353" cy="3416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chemeClr val="tx2"/>
                </a:solidFill>
                <a:ea typeface="Segoe UI" pitchFamily="34" charset="0"/>
                <a:cs typeface="Segoe UI" pitchFamily="34" charset="0"/>
              </a:rPr>
              <a:t>AZURE SYNAPSE ANALYTICS</a:t>
            </a:r>
          </a:p>
        </p:txBody>
      </p:sp>
      <p:sp>
        <p:nvSpPr>
          <p:cNvPr id="55" name="Arrow: Right 54">
            <a:extLst>
              <a:ext uri="{FF2B5EF4-FFF2-40B4-BE49-F238E27FC236}">
                <a16:creationId xmlns:a16="http://schemas.microsoft.com/office/drawing/2014/main" id="{761DC93B-B105-4642-B9E0-F29C47C3E526}"/>
              </a:ext>
            </a:extLst>
          </p:cNvPr>
          <p:cNvSpPr/>
          <p:nvPr/>
        </p:nvSpPr>
        <p:spPr bwMode="auto">
          <a:xfrm>
            <a:off x="3551770" y="2716772"/>
            <a:ext cx="398042" cy="427054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6" name="Arrow: Right 115">
            <a:extLst>
              <a:ext uri="{FF2B5EF4-FFF2-40B4-BE49-F238E27FC236}">
                <a16:creationId xmlns:a16="http://schemas.microsoft.com/office/drawing/2014/main" id="{8C011AB4-E0DF-4E22-904B-FBEE9119E3FC}"/>
              </a:ext>
            </a:extLst>
          </p:cNvPr>
          <p:cNvSpPr/>
          <p:nvPr/>
        </p:nvSpPr>
        <p:spPr bwMode="auto">
          <a:xfrm>
            <a:off x="5875549" y="2716772"/>
            <a:ext cx="398042" cy="427054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7" name="Arrow: Right 116">
            <a:extLst>
              <a:ext uri="{FF2B5EF4-FFF2-40B4-BE49-F238E27FC236}">
                <a16:creationId xmlns:a16="http://schemas.microsoft.com/office/drawing/2014/main" id="{A5AD10B9-C583-4572-94B0-D2255046662D}"/>
              </a:ext>
            </a:extLst>
          </p:cNvPr>
          <p:cNvSpPr/>
          <p:nvPr/>
        </p:nvSpPr>
        <p:spPr bwMode="auto">
          <a:xfrm>
            <a:off x="8085403" y="2716772"/>
            <a:ext cx="398042" cy="427054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8" name="Arrow: Right 117">
            <a:extLst>
              <a:ext uri="{FF2B5EF4-FFF2-40B4-BE49-F238E27FC236}">
                <a16:creationId xmlns:a16="http://schemas.microsoft.com/office/drawing/2014/main" id="{8C10096F-B147-452D-8A14-299BF96B6C6D}"/>
              </a:ext>
            </a:extLst>
          </p:cNvPr>
          <p:cNvSpPr/>
          <p:nvPr/>
        </p:nvSpPr>
        <p:spPr bwMode="auto">
          <a:xfrm>
            <a:off x="10386531" y="2716772"/>
            <a:ext cx="398042" cy="427054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0" name="Arrow: Right 119">
            <a:extLst>
              <a:ext uri="{FF2B5EF4-FFF2-40B4-BE49-F238E27FC236}">
                <a16:creationId xmlns:a16="http://schemas.microsoft.com/office/drawing/2014/main" id="{CE37F92E-E716-405A-B233-04C7090463A5}"/>
              </a:ext>
            </a:extLst>
          </p:cNvPr>
          <p:cNvSpPr/>
          <p:nvPr/>
        </p:nvSpPr>
        <p:spPr bwMode="auto">
          <a:xfrm>
            <a:off x="1252526" y="2705434"/>
            <a:ext cx="398042" cy="427054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7973E965-55D7-4B30-9745-B4502393E588}"/>
              </a:ext>
            </a:extLst>
          </p:cNvPr>
          <p:cNvGrpSpPr/>
          <p:nvPr/>
        </p:nvGrpSpPr>
        <p:grpSpPr>
          <a:xfrm>
            <a:off x="7067222" y="3305651"/>
            <a:ext cx="1274643" cy="1189883"/>
            <a:chOff x="2612382" y="5034521"/>
            <a:chExt cx="1274643" cy="1189883"/>
          </a:xfrm>
        </p:grpSpPr>
        <p:pic>
          <p:nvPicPr>
            <p:cNvPr id="125" name="Graphic 149">
              <a:extLst>
                <a:ext uri="{FF2B5EF4-FFF2-40B4-BE49-F238E27FC236}">
                  <a16:creationId xmlns:a16="http://schemas.microsoft.com/office/drawing/2014/main" id="{93CFEF97-B34E-4110-BF0B-413E70A052C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015591" y="5034521"/>
              <a:ext cx="470221" cy="476250"/>
            </a:xfrm>
            <a:prstGeom prst="rect">
              <a:avLst/>
            </a:prstGeom>
          </p:spPr>
        </p:pic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8DF7044A-8746-43A3-86B9-5C22145D2E33}"/>
                </a:ext>
              </a:extLst>
            </p:cNvPr>
            <p:cNvSpPr txBox="1"/>
            <p:nvPr/>
          </p:nvSpPr>
          <p:spPr>
            <a:xfrm>
              <a:off x="2612382" y="5596540"/>
              <a:ext cx="1274643" cy="6278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 b="1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Synapse SQL </a:t>
              </a:r>
              <a:r>
                <a:rPr lang="en-US" sz="12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(Serverless)</a:t>
              </a:r>
            </a:p>
          </p:txBody>
        </p: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A1288399-D5B4-43C4-8082-C6C5C18E4D08}"/>
              </a:ext>
            </a:extLst>
          </p:cNvPr>
          <p:cNvGrpSpPr/>
          <p:nvPr/>
        </p:nvGrpSpPr>
        <p:grpSpPr>
          <a:xfrm>
            <a:off x="6128567" y="3304534"/>
            <a:ext cx="1274643" cy="1189883"/>
            <a:chOff x="2612382" y="5034521"/>
            <a:chExt cx="1274643" cy="1189883"/>
          </a:xfrm>
        </p:grpSpPr>
        <p:pic>
          <p:nvPicPr>
            <p:cNvPr id="128" name="Graphic 57">
              <a:extLst>
                <a:ext uri="{FF2B5EF4-FFF2-40B4-BE49-F238E27FC236}">
                  <a16:creationId xmlns:a16="http://schemas.microsoft.com/office/drawing/2014/main" id="{FAE1090B-BB4D-43DD-8514-DEC363155D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012577" y="5034521"/>
              <a:ext cx="476250" cy="476250"/>
            </a:xfrm>
            <a:prstGeom prst="rect">
              <a:avLst/>
            </a:prstGeom>
          </p:spPr>
        </p:pic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8E90D64F-0D60-404D-BA6D-D37E95A0118B}"/>
                </a:ext>
              </a:extLst>
            </p:cNvPr>
            <p:cNvSpPr txBox="1"/>
            <p:nvPr/>
          </p:nvSpPr>
          <p:spPr>
            <a:xfrm>
              <a:off x="2612382" y="5596540"/>
              <a:ext cx="1274643" cy="6278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 b="1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Synapse Spark</a:t>
              </a:r>
            </a:p>
          </p:txBody>
        </p: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FAEBF8DC-3E16-4685-8EC2-99128EFB2B55}"/>
              </a:ext>
            </a:extLst>
          </p:cNvPr>
          <p:cNvGrpSpPr/>
          <p:nvPr/>
        </p:nvGrpSpPr>
        <p:grpSpPr>
          <a:xfrm>
            <a:off x="6091104" y="1637185"/>
            <a:ext cx="1274643" cy="1189883"/>
            <a:chOff x="2612382" y="5034521"/>
            <a:chExt cx="1274643" cy="1189883"/>
          </a:xfrm>
        </p:grpSpPr>
        <p:pic>
          <p:nvPicPr>
            <p:cNvPr id="131" name="Graphic 57">
              <a:extLst>
                <a:ext uri="{FF2B5EF4-FFF2-40B4-BE49-F238E27FC236}">
                  <a16:creationId xmlns:a16="http://schemas.microsoft.com/office/drawing/2014/main" id="{9152D512-4EB3-4303-97C0-80CC350783E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012577" y="5034521"/>
              <a:ext cx="476250" cy="476250"/>
            </a:xfrm>
            <a:prstGeom prst="rect">
              <a:avLst/>
            </a:prstGeom>
          </p:spPr>
        </p:pic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91F8165F-204A-4964-9FBF-780475E14A6A}"/>
                </a:ext>
              </a:extLst>
            </p:cNvPr>
            <p:cNvSpPr txBox="1"/>
            <p:nvPr/>
          </p:nvSpPr>
          <p:spPr>
            <a:xfrm>
              <a:off x="2612382" y="5596540"/>
              <a:ext cx="1274643" cy="6278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 b="1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Synapse SQL </a:t>
              </a:r>
              <a:r>
                <a:rPr lang="en-US" sz="12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(Provisioned)</a:t>
              </a:r>
            </a:p>
          </p:txBody>
        </p:sp>
      </p:grpSp>
      <p:sp>
        <p:nvSpPr>
          <p:cNvPr id="133" name="TextBox 132">
            <a:extLst>
              <a:ext uri="{FF2B5EF4-FFF2-40B4-BE49-F238E27FC236}">
                <a16:creationId xmlns:a16="http://schemas.microsoft.com/office/drawing/2014/main" id="{1CF54385-E716-4CBE-BC11-F0FE0C4EB928}"/>
              </a:ext>
            </a:extLst>
          </p:cNvPr>
          <p:cNvSpPr txBox="1"/>
          <p:nvPr/>
        </p:nvSpPr>
        <p:spPr>
          <a:xfrm>
            <a:off x="6909635" y="2913489"/>
            <a:ext cx="595271" cy="4616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OR</a:t>
            </a:r>
          </a:p>
        </p:txBody>
      </p:sp>
    </p:spTree>
    <p:extLst>
      <p:ext uri="{BB962C8B-B14F-4D97-AF65-F5344CB8AC3E}">
        <p14:creationId xmlns:p14="http://schemas.microsoft.com/office/powerpoint/2010/main" val="798358533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>
            <a:extLst>
              <a:ext uri="{FF2B5EF4-FFF2-40B4-BE49-F238E27FC236}">
                <a16:creationId xmlns:a16="http://schemas.microsoft.com/office/drawing/2014/main" id="{8AD66CDD-4D30-458A-B0C3-3DDB42D5EF03}"/>
              </a:ext>
            </a:extLst>
          </p:cNvPr>
          <p:cNvSpPr txBox="1">
            <a:spLocks/>
          </p:cNvSpPr>
          <p:nvPr/>
        </p:nvSpPr>
        <p:spPr>
          <a:xfrm>
            <a:off x="488629" y="-758022"/>
            <a:ext cx="5555966" cy="758022"/>
          </a:xfrm>
          <a:prstGeom prst="rect">
            <a:avLst/>
          </a:prstGeom>
        </p:spPr>
        <p:txBody>
          <a:bodyPr/>
          <a:lstStyle>
            <a:lvl1pPr algn="l" defTabSz="91419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400" b="0" kern="1200" cap="none" spc="-147" baseline="0" dirty="0" smtClean="0">
                <a:ln w="3175">
                  <a:noFill/>
                </a:ln>
                <a:solidFill>
                  <a:schemeClr val="tx2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Handling Streaming Data</a:t>
            </a:r>
          </a:p>
        </p:txBody>
      </p:sp>
      <p:pic>
        <p:nvPicPr>
          <p:cNvPr id="12" name="Picture 11" descr="A picture containing drawing&#10;&#10;Description automatically generated">
            <a:extLst>
              <a:ext uri="{FF2B5EF4-FFF2-40B4-BE49-F238E27FC236}">
                <a16:creationId xmlns:a16="http://schemas.microsoft.com/office/drawing/2014/main" id="{02E5E369-7A86-42C2-A99C-46155DD810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6035" y="-966052"/>
            <a:ext cx="780290" cy="78029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918F1C4-13C0-42C3-A5C7-2E92FE53D3D6}"/>
              </a:ext>
            </a:extLst>
          </p:cNvPr>
          <p:cNvSpPr txBox="1"/>
          <p:nvPr/>
        </p:nvSpPr>
        <p:spPr>
          <a:xfrm>
            <a:off x="644785" y="1498837"/>
            <a:ext cx="1522690" cy="760208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4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Twitter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Tweets</a:t>
            </a:r>
          </a:p>
        </p:txBody>
      </p:sp>
      <p:pic>
        <p:nvPicPr>
          <p:cNvPr id="19" name="Picture 18" descr="A picture containing drawing&#10;&#10;Description automatically generated">
            <a:extLst>
              <a:ext uri="{FF2B5EF4-FFF2-40B4-BE49-F238E27FC236}">
                <a16:creationId xmlns:a16="http://schemas.microsoft.com/office/drawing/2014/main" id="{C1CC0183-2438-48B8-94AA-835482D068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278" y="-1077758"/>
            <a:ext cx="780290" cy="78029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6919D7D-49F1-4F8B-80BA-DA4D271407A1}"/>
              </a:ext>
            </a:extLst>
          </p:cNvPr>
          <p:cNvSpPr txBox="1"/>
          <p:nvPr/>
        </p:nvSpPr>
        <p:spPr>
          <a:xfrm>
            <a:off x="708691" y="3953353"/>
            <a:ext cx="1522690" cy="954107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4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IoT Sensors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In-store Traffic Data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B486371-1101-42D3-8694-480A4B427C1A}"/>
              </a:ext>
            </a:extLst>
          </p:cNvPr>
          <p:cNvGrpSpPr/>
          <p:nvPr/>
        </p:nvGrpSpPr>
        <p:grpSpPr>
          <a:xfrm>
            <a:off x="5393310" y="3015868"/>
            <a:ext cx="1747365" cy="1509971"/>
            <a:chOff x="2397239" y="5034521"/>
            <a:chExt cx="1747365" cy="1509971"/>
          </a:xfrm>
        </p:grpSpPr>
        <p:pic>
          <p:nvPicPr>
            <p:cNvPr id="27" name="Graphic 26">
              <a:extLst>
                <a:ext uri="{FF2B5EF4-FFF2-40B4-BE49-F238E27FC236}">
                  <a16:creationId xmlns:a16="http://schemas.microsoft.com/office/drawing/2014/main" id="{BC27C63B-4760-4E7F-9590-A930791387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3012577" y="5034521"/>
              <a:ext cx="476250" cy="476250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2E213C4-75C5-4D90-9720-E3FC51B7B67F}"/>
                </a:ext>
              </a:extLst>
            </p:cNvPr>
            <p:cNvSpPr txBox="1"/>
            <p:nvPr/>
          </p:nvSpPr>
          <p:spPr>
            <a:xfrm>
              <a:off x="2397239" y="5596540"/>
              <a:ext cx="1747365" cy="947952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 b="1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ADLS Gen 2</a:t>
              </a:r>
            </a:p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Storage Account</a:t>
              </a:r>
            </a:p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Data Lake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EEE11344-6591-49B9-8FAC-018F1E0B9C93}"/>
              </a:ext>
            </a:extLst>
          </p:cNvPr>
          <p:cNvGrpSpPr/>
          <p:nvPr/>
        </p:nvGrpSpPr>
        <p:grpSpPr>
          <a:xfrm>
            <a:off x="2231381" y="1638537"/>
            <a:ext cx="1274643" cy="1433027"/>
            <a:chOff x="2612382" y="5034521"/>
            <a:chExt cx="1274643" cy="1433027"/>
          </a:xfrm>
        </p:grpSpPr>
        <p:pic>
          <p:nvPicPr>
            <p:cNvPr id="46" name="Graphic 45">
              <a:extLst>
                <a:ext uri="{FF2B5EF4-FFF2-40B4-BE49-F238E27FC236}">
                  <a16:creationId xmlns:a16="http://schemas.microsoft.com/office/drawing/2014/main" id="{90D67004-28AC-4C39-ABA8-1DF77266BBC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3012577" y="5034521"/>
              <a:ext cx="476250" cy="476250"/>
            </a:xfrm>
            <a:prstGeom prst="rect">
              <a:avLst/>
            </a:prstGeom>
          </p:spPr>
        </p:pic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8C1FD09D-32F6-43B2-967D-AA09EE0AD682}"/>
                </a:ext>
              </a:extLst>
            </p:cNvPr>
            <p:cNvSpPr txBox="1"/>
            <p:nvPr/>
          </p:nvSpPr>
          <p:spPr>
            <a:xfrm>
              <a:off x="2612382" y="5596540"/>
              <a:ext cx="1274643" cy="871008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 b="1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WebJob</a:t>
              </a:r>
            </a:p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Twitter Feed Consumer</a:t>
              </a: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C8CE92B3-8A38-4962-A1DA-EDB8EF6B9B00}"/>
              </a:ext>
            </a:extLst>
          </p:cNvPr>
          <p:cNvGrpSpPr/>
          <p:nvPr/>
        </p:nvGrpSpPr>
        <p:grpSpPr>
          <a:xfrm>
            <a:off x="8091714" y="1718139"/>
            <a:ext cx="1274643" cy="1638873"/>
            <a:chOff x="2612382" y="5071818"/>
            <a:chExt cx="1274643" cy="1638873"/>
          </a:xfrm>
        </p:grpSpPr>
        <p:pic>
          <p:nvPicPr>
            <p:cNvPr id="89" name="Graphic 88">
              <a:extLst>
                <a:ext uri="{FF2B5EF4-FFF2-40B4-BE49-F238E27FC236}">
                  <a16:creationId xmlns:a16="http://schemas.microsoft.com/office/drawing/2014/main" id="{7D4EE8C6-559E-482C-B9AA-BD8B44C485E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049874" y="5071818"/>
              <a:ext cx="401656" cy="401656"/>
            </a:xfrm>
            <a:prstGeom prst="rect">
              <a:avLst/>
            </a:prstGeom>
          </p:spPr>
        </p:pic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2687718B-D561-4EEC-96AD-6263EECA15D3}"/>
                </a:ext>
              </a:extLst>
            </p:cNvPr>
            <p:cNvSpPr txBox="1"/>
            <p:nvPr/>
          </p:nvSpPr>
          <p:spPr>
            <a:xfrm>
              <a:off x="2612382" y="5596540"/>
              <a:ext cx="1274643" cy="1114151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 b="1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Power BI</a:t>
              </a:r>
            </a:p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Dashboards &amp; Reports</a:t>
              </a:r>
            </a:p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endParaRPr lang="en-US" sz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0EEAE8B2-8352-449A-BC73-2907B32C0DEC}"/>
              </a:ext>
            </a:extLst>
          </p:cNvPr>
          <p:cNvGrpSpPr/>
          <p:nvPr/>
        </p:nvGrpSpPr>
        <p:grpSpPr>
          <a:xfrm>
            <a:off x="4249187" y="1629239"/>
            <a:ext cx="1274643" cy="1433027"/>
            <a:chOff x="2612382" y="5034521"/>
            <a:chExt cx="1274643" cy="1433027"/>
          </a:xfrm>
        </p:grpSpPr>
        <p:pic>
          <p:nvPicPr>
            <p:cNvPr id="102" name="Graphic 101">
              <a:extLst>
                <a:ext uri="{FF2B5EF4-FFF2-40B4-BE49-F238E27FC236}">
                  <a16:creationId xmlns:a16="http://schemas.microsoft.com/office/drawing/2014/main" id="{F9ADC851-57DF-40DA-B3FC-9ED0DBE4716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/>
          </p:blipFill>
          <p:spPr>
            <a:xfrm>
              <a:off x="3012577" y="5034521"/>
              <a:ext cx="476250" cy="476250"/>
            </a:xfrm>
            <a:prstGeom prst="rect">
              <a:avLst/>
            </a:prstGeom>
          </p:spPr>
        </p:pic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D98CDA6B-9058-4931-AF47-BCC1F7EF5676}"/>
                </a:ext>
              </a:extLst>
            </p:cNvPr>
            <p:cNvSpPr txBox="1"/>
            <p:nvPr/>
          </p:nvSpPr>
          <p:spPr>
            <a:xfrm>
              <a:off x="2612382" y="5596540"/>
              <a:ext cx="1274643" cy="871008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 b="1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Stream Analytics</a:t>
              </a:r>
            </a:p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Process Data</a:t>
              </a:r>
            </a:p>
          </p:txBody>
        </p: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BE58A834-A714-4A31-B3D7-8F5C88AB3396}"/>
              </a:ext>
            </a:extLst>
          </p:cNvPr>
          <p:cNvGrpSpPr/>
          <p:nvPr/>
        </p:nvGrpSpPr>
        <p:grpSpPr>
          <a:xfrm>
            <a:off x="3260793" y="1635317"/>
            <a:ext cx="1274643" cy="1433027"/>
            <a:chOff x="2612382" y="5034521"/>
            <a:chExt cx="1274643" cy="1433027"/>
          </a:xfrm>
        </p:grpSpPr>
        <p:pic>
          <p:nvPicPr>
            <p:cNvPr id="108" name="Graphic 107">
              <a:extLst>
                <a:ext uri="{FF2B5EF4-FFF2-40B4-BE49-F238E27FC236}">
                  <a16:creationId xmlns:a16="http://schemas.microsoft.com/office/drawing/2014/main" id="{E2E02E97-F65D-474D-A1E9-4E5982E4979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/>
            <a:stretch/>
          </p:blipFill>
          <p:spPr>
            <a:xfrm>
              <a:off x="3012577" y="5034521"/>
              <a:ext cx="476250" cy="476250"/>
            </a:xfrm>
            <a:prstGeom prst="rect">
              <a:avLst/>
            </a:prstGeom>
          </p:spPr>
        </p:pic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1CE49ACB-0801-4AB5-B96D-6C82153FF640}"/>
                </a:ext>
              </a:extLst>
            </p:cNvPr>
            <p:cNvSpPr txBox="1"/>
            <p:nvPr/>
          </p:nvSpPr>
          <p:spPr>
            <a:xfrm>
              <a:off x="2612382" y="5596540"/>
              <a:ext cx="1274643" cy="871008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 b="1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Event Hubs</a:t>
              </a:r>
            </a:p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Streaming Data</a:t>
              </a:r>
            </a:p>
          </p:txBody>
        </p: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7B415000-4B60-4A27-AB62-FA0DC994E51A}"/>
              </a:ext>
            </a:extLst>
          </p:cNvPr>
          <p:cNvGrpSpPr/>
          <p:nvPr/>
        </p:nvGrpSpPr>
        <p:grpSpPr>
          <a:xfrm>
            <a:off x="2619589" y="4192282"/>
            <a:ext cx="1274643" cy="1433027"/>
            <a:chOff x="2612382" y="5034521"/>
            <a:chExt cx="1274643" cy="1433027"/>
          </a:xfrm>
        </p:grpSpPr>
        <p:pic>
          <p:nvPicPr>
            <p:cNvPr id="122" name="Graphic 121">
              <a:extLst>
                <a:ext uri="{FF2B5EF4-FFF2-40B4-BE49-F238E27FC236}">
                  <a16:creationId xmlns:a16="http://schemas.microsoft.com/office/drawing/2014/main" id="{8F5D72CE-680A-4BB6-B7F1-6A80028A6B6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rcRect/>
            <a:stretch/>
          </p:blipFill>
          <p:spPr>
            <a:xfrm>
              <a:off x="3012577" y="5034521"/>
              <a:ext cx="476250" cy="476250"/>
            </a:xfrm>
            <a:prstGeom prst="rect">
              <a:avLst/>
            </a:prstGeom>
          </p:spPr>
        </p:pic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AF9F3FD9-CA90-4A1A-AC90-AEBB465A13D2}"/>
                </a:ext>
              </a:extLst>
            </p:cNvPr>
            <p:cNvSpPr txBox="1"/>
            <p:nvPr/>
          </p:nvSpPr>
          <p:spPr>
            <a:xfrm>
              <a:off x="2612382" y="5596540"/>
              <a:ext cx="1274643" cy="871008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 b="1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IoT Hub</a:t>
              </a:r>
            </a:p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Streaming Data</a:t>
              </a:r>
            </a:p>
          </p:txBody>
        </p:sp>
      </p:grpSp>
      <p:cxnSp>
        <p:nvCxnSpPr>
          <p:cNvPr id="138" name="Connector: Elbow 137">
            <a:extLst>
              <a:ext uri="{FF2B5EF4-FFF2-40B4-BE49-F238E27FC236}">
                <a16:creationId xmlns:a16="http://schemas.microsoft.com/office/drawing/2014/main" id="{4BD4FA7C-7592-4146-BA3A-4630F2EA2856}"/>
              </a:ext>
            </a:extLst>
          </p:cNvPr>
          <p:cNvCxnSpPr>
            <a:cxnSpLocks/>
            <a:stCxn id="122" idx="3"/>
            <a:endCxn id="103" idx="2"/>
          </p:cNvCxnSpPr>
          <p:nvPr/>
        </p:nvCxnSpPr>
        <p:spPr>
          <a:xfrm flipV="1">
            <a:off x="3496034" y="3062266"/>
            <a:ext cx="1390475" cy="1368141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onnector: Elbow 142">
            <a:extLst>
              <a:ext uri="{FF2B5EF4-FFF2-40B4-BE49-F238E27FC236}">
                <a16:creationId xmlns:a16="http://schemas.microsoft.com/office/drawing/2014/main" id="{802B639B-529C-4AE5-8EE3-DFC476DD2CD5}"/>
              </a:ext>
            </a:extLst>
          </p:cNvPr>
          <p:cNvCxnSpPr>
            <a:cxnSpLocks/>
            <a:stCxn id="102" idx="3"/>
            <a:endCxn id="27" idx="0"/>
          </p:cNvCxnSpPr>
          <p:nvPr/>
        </p:nvCxnSpPr>
        <p:spPr>
          <a:xfrm>
            <a:off x="5125632" y="1867364"/>
            <a:ext cx="1121141" cy="1148504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4C21C33B-DA73-427F-9DF1-21B2F0EF93D1}"/>
              </a:ext>
            </a:extLst>
          </p:cNvPr>
          <p:cNvCxnSpPr>
            <a:cxnSpLocks/>
            <a:stCxn id="102" idx="0"/>
            <a:endCxn id="89" idx="0"/>
          </p:cNvCxnSpPr>
          <p:nvPr/>
        </p:nvCxnSpPr>
        <p:spPr>
          <a:xfrm rot="16200000" flipH="1">
            <a:off x="6764320" y="-247574"/>
            <a:ext cx="88900" cy="3842527"/>
          </a:xfrm>
          <a:prstGeom prst="bentConnector3">
            <a:avLst>
              <a:gd name="adj1" fmla="val -257143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6" name="Group 95">
            <a:extLst>
              <a:ext uri="{FF2B5EF4-FFF2-40B4-BE49-F238E27FC236}">
                <a16:creationId xmlns:a16="http://schemas.microsoft.com/office/drawing/2014/main" id="{953EA073-89F6-432E-ACA1-C7E2F596CE42}"/>
              </a:ext>
            </a:extLst>
          </p:cNvPr>
          <p:cNvGrpSpPr/>
          <p:nvPr/>
        </p:nvGrpSpPr>
        <p:grpSpPr>
          <a:xfrm>
            <a:off x="6531474" y="1681152"/>
            <a:ext cx="1274643" cy="1186869"/>
            <a:chOff x="2612382" y="5037535"/>
            <a:chExt cx="1274643" cy="1186869"/>
          </a:xfrm>
        </p:grpSpPr>
        <p:pic>
          <p:nvPicPr>
            <p:cNvPr id="97" name="Graphic 149">
              <a:extLst>
                <a:ext uri="{FF2B5EF4-FFF2-40B4-BE49-F238E27FC236}">
                  <a16:creationId xmlns:a16="http://schemas.microsoft.com/office/drawing/2014/main" id="{A87ED48C-441B-4C96-9AF6-B5BEAFE6823E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015591" y="5037535"/>
              <a:ext cx="470221" cy="470221"/>
            </a:xfrm>
            <a:prstGeom prst="rect">
              <a:avLst/>
            </a:prstGeom>
          </p:spPr>
        </p:pic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088B562D-3B11-4EF7-B4ED-C7B659D18154}"/>
                </a:ext>
              </a:extLst>
            </p:cNvPr>
            <p:cNvSpPr txBox="1"/>
            <p:nvPr/>
          </p:nvSpPr>
          <p:spPr>
            <a:xfrm>
              <a:off x="2612382" y="5596540"/>
              <a:ext cx="1274643" cy="6278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 b="1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Synapse SQL </a:t>
              </a:r>
              <a:r>
                <a:rPr lang="en-US" sz="12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(Provisioned)</a:t>
              </a:r>
            </a:p>
          </p:txBody>
        </p:sp>
      </p:grp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1361DB4E-B968-4CF2-8EA7-16D32A70D5DB}"/>
              </a:ext>
            </a:extLst>
          </p:cNvPr>
          <p:cNvCxnSpPr>
            <a:cxnSpLocks/>
            <a:stCxn id="27" idx="3"/>
            <a:endCxn id="98" idx="2"/>
          </p:cNvCxnSpPr>
          <p:nvPr/>
        </p:nvCxnSpPr>
        <p:spPr>
          <a:xfrm flipV="1">
            <a:off x="6484898" y="2868021"/>
            <a:ext cx="683898" cy="385972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598B6EDE-4FF4-4A42-BA90-AB1605054FA8}"/>
              </a:ext>
            </a:extLst>
          </p:cNvPr>
          <p:cNvCxnSpPr>
            <a:cxnSpLocks/>
            <a:stCxn id="97" idx="3"/>
            <a:endCxn id="89" idx="1"/>
          </p:cNvCxnSpPr>
          <p:nvPr/>
        </p:nvCxnSpPr>
        <p:spPr>
          <a:xfrm>
            <a:off x="7404904" y="1916263"/>
            <a:ext cx="1124302" cy="2704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0FB38113-717A-445A-9E34-44CA7132C5B1}"/>
              </a:ext>
            </a:extLst>
          </p:cNvPr>
          <p:cNvCxnSpPr>
            <a:cxnSpLocks/>
            <a:stCxn id="108" idx="3"/>
            <a:endCxn id="102" idx="1"/>
          </p:cNvCxnSpPr>
          <p:nvPr/>
        </p:nvCxnSpPr>
        <p:spPr>
          <a:xfrm flipV="1">
            <a:off x="4137238" y="1867364"/>
            <a:ext cx="512144" cy="6078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4E144C23-A11A-4D94-B929-A8B41B735D68}"/>
              </a:ext>
            </a:extLst>
          </p:cNvPr>
          <p:cNvCxnSpPr>
            <a:cxnSpLocks/>
            <a:stCxn id="46" idx="3"/>
            <a:endCxn id="108" idx="1"/>
          </p:cNvCxnSpPr>
          <p:nvPr/>
        </p:nvCxnSpPr>
        <p:spPr>
          <a:xfrm flipV="1">
            <a:off x="3107826" y="1873442"/>
            <a:ext cx="553162" cy="322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80A87766-A79A-48DC-BDDC-1FA2D99D0C26}"/>
              </a:ext>
            </a:extLst>
          </p:cNvPr>
          <p:cNvCxnSpPr>
            <a:cxnSpLocks/>
            <a:stCxn id="17" idx="3"/>
            <a:endCxn id="46" idx="1"/>
          </p:cNvCxnSpPr>
          <p:nvPr/>
        </p:nvCxnSpPr>
        <p:spPr>
          <a:xfrm flipV="1">
            <a:off x="2167475" y="1876662"/>
            <a:ext cx="464101" cy="2279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D94C27B1-518E-4336-99C8-0CF4DC6F72E8}"/>
              </a:ext>
            </a:extLst>
          </p:cNvPr>
          <p:cNvCxnSpPr>
            <a:cxnSpLocks/>
            <a:stCxn id="20" idx="3"/>
            <a:endCxn id="122" idx="1"/>
          </p:cNvCxnSpPr>
          <p:nvPr/>
        </p:nvCxnSpPr>
        <p:spPr>
          <a:xfrm>
            <a:off x="2231381" y="4430407"/>
            <a:ext cx="788403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2474356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3882535-96B7-4F88-9304-84982F266477}"/>
              </a:ext>
            </a:extLst>
          </p:cNvPr>
          <p:cNvSpPr/>
          <p:nvPr/>
        </p:nvSpPr>
        <p:spPr bwMode="auto">
          <a:xfrm>
            <a:off x="1809750" y="1209671"/>
            <a:ext cx="2390775" cy="2905129"/>
          </a:xfrm>
          <a:prstGeom prst="rect">
            <a:avLst/>
          </a:prstGeom>
          <a:noFill/>
          <a:ln>
            <a:solidFill>
              <a:schemeClr val="accent3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ea typeface="Segoe UI" pitchFamily="34" charset="0"/>
                <a:cs typeface="Segoe UI" pitchFamily="34" charset="0"/>
              </a:rPr>
              <a:t>Azure Machine Learning </a:t>
            </a: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ea typeface="Segoe UI" pitchFamily="34" charset="0"/>
                <a:cs typeface="Segoe UI" pitchFamily="34" charset="0"/>
              </a:rPr>
              <a:t>or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ea typeface="Segoe UI" pitchFamily="34" charset="0"/>
                <a:cs typeface="Segoe UI" pitchFamily="34" charset="0"/>
              </a:rPr>
              <a:t> Azure Synapse Spark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9B3FC15-FEC3-49CD-A1B4-FD461D35AE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9682" y="1950244"/>
            <a:ext cx="366715" cy="36671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991814D-1532-4112-BCC1-C96B4051E844}"/>
              </a:ext>
            </a:extLst>
          </p:cNvPr>
          <p:cNvSpPr/>
          <p:nvPr/>
        </p:nvSpPr>
        <p:spPr bwMode="auto">
          <a:xfrm>
            <a:off x="1966912" y="1844278"/>
            <a:ext cx="2076450" cy="2108597"/>
          </a:xfrm>
          <a:prstGeom prst="rect">
            <a:avLst/>
          </a:prstGeom>
          <a:noFill/>
          <a:ln>
            <a:solidFill>
              <a:schemeClr val="accent3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ea typeface="Segoe UI" pitchFamily="34" charset="0"/>
                <a:cs typeface="Segoe UI" pitchFamily="34" charset="0"/>
              </a:rPr>
              <a:t>Notebook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4D1E5FB-DA4C-42E3-AAFD-C2B07D007CE9}"/>
              </a:ext>
            </a:extLst>
          </p:cNvPr>
          <p:cNvSpPr/>
          <p:nvPr/>
        </p:nvSpPr>
        <p:spPr bwMode="auto">
          <a:xfrm>
            <a:off x="2124070" y="2419350"/>
            <a:ext cx="1759748" cy="366715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Train Model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996D5A2-C061-467F-A106-F1FD68FA2010}"/>
              </a:ext>
            </a:extLst>
          </p:cNvPr>
          <p:cNvSpPr/>
          <p:nvPr/>
        </p:nvSpPr>
        <p:spPr bwMode="auto">
          <a:xfrm>
            <a:off x="2124070" y="2927751"/>
            <a:ext cx="1759748" cy="366715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Convert to ONNX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FDEA2B5-319F-4B5A-B0A6-6496082BD1B1}"/>
              </a:ext>
            </a:extLst>
          </p:cNvPr>
          <p:cNvSpPr/>
          <p:nvPr/>
        </p:nvSpPr>
        <p:spPr bwMode="auto">
          <a:xfrm>
            <a:off x="2124070" y="3436152"/>
            <a:ext cx="1759748" cy="366715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Export to Storage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8AB8138-0C41-4245-BAE4-4C8E7FA04551}"/>
              </a:ext>
            </a:extLst>
          </p:cNvPr>
          <p:cNvSpPr/>
          <p:nvPr/>
        </p:nvSpPr>
        <p:spPr bwMode="auto">
          <a:xfrm>
            <a:off x="1806175" y="4606530"/>
            <a:ext cx="2390775" cy="1088234"/>
          </a:xfrm>
          <a:prstGeom prst="rect">
            <a:avLst/>
          </a:prstGeom>
          <a:noFill/>
          <a:ln>
            <a:solidFill>
              <a:schemeClr val="accent3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ea typeface="Segoe UI" pitchFamily="34" charset="0"/>
                <a:cs typeface="Segoe UI" pitchFamily="34" charset="0"/>
              </a:rPr>
              <a:t>Storage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B4D1318E-E5FA-4466-85C6-0891E593F0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49524" y="4651060"/>
            <a:ext cx="365760" cy="36576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FB67F7E-00CD-47BD-81F1-3B7B08D11756}"/>
              </a:ext>
            </a:extLst>
          </p:cNvPr>
          <p:cNvSpPr/>
          <p:nvPr/>
        </p:nvSpPr>
        <p:spPr bwMode="auto">
          <a:xfrm>
            <a:off x="2121688" y="5154692"/>
            <a:ext cx="1759748" cy="366715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Models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86E79FE-6A78-4414-9690-DE9895DF142A}"/>
              </a:ext>
            </a:extLst>
          </p:cNvPr>
          <p:cNvCxnSpPr>
            <a:stCxn id="9" idx="2"/>
            <a:endCxn id="13" idx="0"/>
          </p:cNvCxnSpPr>
          <p:nvPr/>
        </p:nvCxnSpPr>
        <p:spPr>
          <a:xfrm flipH="1">
            <a:off x="3001562" y="3802867"/>
            <a:ext cx="2382" cy="1351825"/>
          </a:xfrm>
          <a:prstGeom prst="straightConnector1">
            <a:avLst/>
          </a:prstGeom>
          <a:ln w="38100">
            <a:solidFill>
              <a:schemeClr val="tx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E7283E7F-3D38-4635-AE25-F9BB9BD23D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2162" y="1946672"/>
            <a:ext cx="366715" cy="366715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0C2FCF45-DFCF-4060-B761-89F777644C5A}"/>
              </a:ext>
            </a:extLst>
          </p:cNvPr>
          <p:cNvSpPr/>
          <p:nvPr/>
        </p:nvSpPr>
        <p:spPr bwMode="auto">
          <a:xfrm>
            <a:off x="4807743" y="1209671"/>
            <a:ext cx="2390775" cy="2905129"/>
          </a:xfrm>
          <a:prstGeom prst="rect">
            <a:avLst/>
          </a:prstGeom>
          <a:noFill/>
          <a:ln>
            <a:solidFill>
              <a:schemeClr val="accent3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ea typeface="Segoe UI" pitchFamily="34" charset="0"/>
                <a:cs typeface="Segoe UI" pitchFamily="34" charset="0"/>
              </a:rPr>
              <a:t>Azure Synapse SQL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86726DCB-DFF9-4D3D-8347-8169C9EDBEB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88804" y="1331117"/>
            <a:ext cx="366715" cy="366715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2C5C4485-EC25-4B17-82A5-DD455B9594A7}"/>
              </a:ext>
            </a:extLst>
          </p:cNvPr>
          <p:cNvSpPr/>
          <p:nvPr/>
        </p:nvSpPr>
        <p:spPr bwMode="auto">
          <a:xfrm>
            <a:off x="4964905" y="1844278"/>
            <a:ext cx="2076450" cy="2108597"/>
          </a:xfrm>
          <a:prstGeom prst="rect">
            <a:avLst/>
          </a:prstGeom>
          <a:noFill/>
          <a:ln>
            <a:solidFill>
              <a:schemeClr val="accent3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ea typeface="Segoe UI" pitchFamily="34" charset="0"/>
                <a:cs typeface="Segoe UI" pitchFamily="34" charset="0"/>
              </a:rPr>
              <a:t>SQL Script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7777C42-3A39-4D1A-9C80-1AC39B035C28}"/>
              </a:ext>
            </a:extLst>
          </p:cNvPr>
          <p:cNvSpPr/>
          <p:nvPr/>
        </p:nvSpPr>
        <p:spPr bwMode="auto">
          <a:xfrm>
            <a:off x="5122063" y="2419350"/>
            <a:ext cx="1759748" cy="366715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Read model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03EC68A-8760-487C-AE2D-EE2493ABA497}"/>
              </a:ext>
            </a:extLst>
          </p:cNvPr>
          <p:cNvSpPr/>
          <p:nvPr/>
        </p:nvSpPr>
        <p:spPr bwMode="auto">
          <a:xfrm>
            <a:off x="5122063" y="2927751"/>
            <a:ext cx="1759748" cy="366715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Load into Table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BADA3B0-8C5F-4713-A1FF-AA123E4817D6}"/>
              </a:ext>
            </a:extLst>
          </p:cNvPr>
          <p:cNvSpPr/>
          <p:nvPr/>
        </p:nvSpPr>
        <p:spPr bwMode="auto">
          <a:xfrm>
            <a:off x="8010523" y="3436152"/>
            <a:ext cx="1759748" cy="366715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Insert Predictions</a:t>
            </a:r>
          </a:p>
        </p:txBody>
      </p: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26AF1B1F-E2E5-41ED-8A6D-322FFBF4175C}"/>
              </a:ext>
            </a:extLst>
          </p:cNvPr>
          <p:cNvCxnSpPr>
            <a:stCxn id="13" idx="3"/>
            <a:endCxn id="29" idx="1"/>
          </p:cNvCxnSpPr>
          <p:nvPr/>
        </p:nvCxnSpPr>
        <p:spPr>
          <a:xfrm flipV="1">
            <a:off x="3881436" y="2602708"/>
            <a:ext cx="1240627" cy="2735342"/>
          </a:xfrm>
          <a:prstGeom prst="bentConnector3">
            <a:avLst/>
          </a:prstGeom>
          <a:ln w="38100">
            <a:solidFill>
              <a:schemeClr val="tx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3119B020-1B78-417F-830B-40D870E01F38}"/>
              </a:ext>
            </a:extLst>
          </p:cNvPr>
          <p:cNvCxnSpPr/>
          <p:nvPr/>
        </p:nvCxnSpPr>
        <p:spPr>
          <a:xfrm>
            <a:off x="3003944" y="2786065"/>
            <a:ext cx="0" cy="141686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D6E87157-48CB-4D65-9D75-A654A0CD9342}"/>
              </a:ext>
            </a:extLst>
          </p:cNvPr>
          <p:cNvCxnSpPr/>
          <p:nvPr/>
        </p:nvCxnSpPr>
        <p:spPr>
          <a:xfrm>
            <a:off x="3003944" y="3294466"/>
            <a:ext cx="0" cy="141686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8BE8C2F2-087A-468B-9682-E0E40876863F}"/>
              </a:ext>
            </a:extLst>
          </p:cNvPr>
          <p:cNvCxnSpPr/>
          <p:nvPr/>
        </p:nvCxnSpPr>
        <p:spPr>
          <a:xfrm>
            <a:off x="6001937" y="2786065"/>
            <a:ext cx="0" cy="141686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42">
            <a:extLst>
              <a:ext uri="{FF2B5EF4-FFF2-40B4-BE49-F238E27FC236}">
                <a16:creationId xmlns:a16="http://schemas.microsoft.com/office/drawing/2014/main" id="{A72587B5-1D5D-4AAE-86D8-DC3FF1C4AE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0523" y="1950244"/>
            <a:ext cx="366715" cy="366715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A4C2BCA7-6350-4AC9-A241-F434E3E4B38C}"/>
              </a:ext>
            </a:extLst>
          </p:cNvPr>
          <p:cNvSpPr/>
          <p:nvPr/>
        </p:nvSpPr>
        <p:spPr bwMode="auto">
          <a:xfrm>
            <a:off x="7698584" y="1209671"/>
            <a:ext cx="2390775" cy="2905129"/>
          </a:xfrm>
          <a:prstGeom prst="rect">
            <a:avLst/>
          </a:prstGeom>
          <a:noFill/>
          <a:ln>
            <a:solidFill>
              <a:schemeClr val="accent3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ea typeface="Segoe UI" pitchFamily="34" charset="0"/>
                <a:cs typeface="Segoe UI" pitchFamily="34" charset="0"/>
              </a:rPr>
              <a:t>Azure Synapse SQL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C613A929-7FEA-49AD-B24E-03E39839E54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79645" y="1331117"/>
            <a:ext cx="366715" cy="366715"/>
          </a:xfrm>
          <a:prstGeom prst="rect">
            <a:avLst/>
          </a:pr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C9D20537-F346-4A16-80F9-873F2F47B04F}"/>
              </a:ext>
            </a:extLst>
          </p:cNvPr>
          <p:cNvSpPr/>
          <p:nvPr/>
        </p:nvSpPr>
        <p:spPr bwMode="auto">
          <a:xfrm>
            <a:off x="7855746" y="1844278"/>
            <a:ext cx="2076450" cy="2108597"/>
          </a:xfrm>
          <a:prstGeom prst="rect">
            <a:avLst/>
          </a:prstGeom>
          <a:noFill/>
          <a:ln>
            <a:solidFill>
              <a:schemeClr val="accent3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ea typeface="Segoe UI" pitchFamily="34" charset="0"/>
                <a:cs typeface="Segoe UI" pitchFamily="34" charset="0"/>
              </a:rPr>
              <a:t>SQL Script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5F86F2F-1EAA-47F9-A66D-04B6FB29B771}"/>
              </a:ext>
            </a:extLst>
          </p:cNvPr>
          <p:cNvSpPr/>
          <p:nvPr/>
        </p:nvSpPr>
        <p:spPr bwMode="auto">
          <a:xfrm>
            <a:off x="8012904" y="2419350"/>
            <a:ext cx="1759748" cy="366715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Load model from Table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D09341FF-31DD-46BE-BE0A-62B0F5488EB6}"/>
              </a:ext>
            </a:extLst>
          </p:cNvPr>
          <p:cNvSpPr/>
          <p:nvPr/>
        </p:nvSpPr>
        <p:spPr bwMode="auto">
          <a:xfrm>
            <a:off x="8012904" y="2927751"/>
            <a:ext cx="1759748" cy="366715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Use Predict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7358B394-BED4-4A76-A3B7-2842AED2D5BD}"/>
              </a:ext>
            </a:extLst>
          </p:cNvPr>
          <p:cNvCxnSpPr/>
          <p:nvPr/>
        </p:nvCxnSpPr>
        <p:spPr>
          <a:xfrm>
            <a:off x="8892778" y="2786065"/>
            <a:ext cx="0" cy="141686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7463B63A-C51E-475C-8F01-76A320898E63}"/>
              </a:ext>
            </a:extLst>
          </p:cNvPr>
          <p:cNvSpPr txBox="1"/>
          <p:nvPr/>
        </p:nvSpPr>
        <p:spPr>
          <a:xfrm>
            <a:off x="1704975" y="180472"/>
            <a:ext cx="2491975" cy="960263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Create the model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A332502-3F02-46D0-8BE5-8C7543D35CA8}"/>
              </a:ext>
            </a:extLst>
          </p:cNvPr>
          <p:cNvSpPr txBox="1"/>
          <p:nvPr/>
        </p:nvSpPr>
        <p:spPr>
          <a:xfrm>
            <a:off x="4755949" y="180472"/>
            <a:ext cx="2491975" cy="960263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Register the model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3F1AC52-D74E-4D7D-B5F1-C2748B133DB0}"/>
              </a:ext>
            </a:extLst>
          </p:cNvPr>
          <p:cNvSpPr txBox="1"/>
          <p:nvPr/>
        </p:nvSpPr>
        <p:spPr>
          <a:xfrm>
            <a:off x="7698584" y="180472"/>
            <a:ext cx="2491975" cy="960263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Use the </a:t>
            </a:r>
            <a:b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model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DA03F7D1-E01B-48EC-8B49-FF3AF0107D1C}"/>
              </a:ext>
            </a:extLst>
          </p:cNvPr>
          <p:cNvCxnSpPr>
            <a:stCxn id="48" idx="2"/>
            <a:endCxn id="31" idx="0"/>
          </p:cNvCxnSpPr>
          <p:nvPr/>
        </p:nvCxnSpPr>
        <p:spPr>
          <a:xfrm flipH="1">
            <a:off x="8890397" y="3294466"/>
            <a:ext cx="2381" cy="141686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itle 2">
            <a:extLst>
              <a:ext uri="{FF2B5EF4-FFF2-40B4-BE49-F238E27FC236}">
                <a16:creationId xmlns:a16="http://schemas.microsoft.com/office/drawing/2014/main" id="{636A7C66-678B-4435-A710-7A92C0A6B39C}"/>
              </a:ext>
            </a:extLst>
          </p:cNvPr>
          <p:cNvSpPr txBox="1">
            <a:spLocks/>
          </p:cNvSpPr>
          <p:nvPr/>
        </p:nvSpPr>
        <p:spPr>
          <a:xfrm>
            <a:off x="488629" y="-758022"/>
            <a:ext cx="5555966" cy="758022"/>
          </a:xfrm>
          <a:prstGeom prst="rect">
            <a:avLst/>
          </a:prstGeom>
        </p:spPr>
        <p:txBody>
          <a:bodyPr/>
          <a:lstStyle>
            <a:lvl1pPr algn="l" defTabSz="91419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400" b="0" kern="1200" cap="none" spc="-147" baseline="0" dirty="0" smtClean="0">
                <a:ln w="3175">
                  <a:noFill/>
                </a:ln>
                <a:solidFill>
                  <a:schemeClr val="tx2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618201870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Azure PPT Template - 2018">
  <a:themeElements>
    <a:clrScheme name="FY 19 Azure">
      <a:dk1>
        <a:srgbClr val="000000"/>
      </a:dk1>
      <a:lt1>
        <a:srgbClr val="FFFFFF"/>
      </a:lt1>
      <a:dk2>
        <a:srgbClr val="0078D4"/>
      </a:dk2>
      <a:lt2>
        <a:srgbClr val="FFFFFF"/>
      </a:lt2>
      <a:accent1>
        <a:srgbClr val="EBEBEB"/>
      </a:accent1>
      <a:accent2>
        <a:srgbClr val="D2D2D2"/>
      </a:accent2>
      <a:accent3>
        <a:srgbClr val="757575"/>
      </a:accent3>
      <a:accent4>
        <a:srgbClr val="3C3C41"/>
      </a:accent4>
      <a:accent5>
        <a:srgbClr val="BAD80A"/>
      </a:accent5>
      <a:accent6>
        <a:srgbClr val="50E6FF"/>
      </a:accent6>
      <a:hlink>
        <a:srgbClr val="0078D4"/>
      </a:hlink>
      <a:folHlink>
        <a:srgbClr val="0078D4"/>
      </a:folHlink>
    </a:clrScheme>
    <a:fontScheme name="Custom 2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zure PPT Template 2018 presentation_v3" id="{1968021E-D85B-4A85-BB07-6BF24CCBC27F}" vid="{6E53F19A-D2E9-48F2-9B61-183D930FD7C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1236</TotalTime>
  <Words>300</Words>
  <Application>Microsoft Office PowerPoint</Application>
  <PresentationFormat>Widescreen</PresentationFormat>
  <Paragraphs>111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1" baseType="lpstr">
      <vt:lpstr>Arial</vt:lpstr>
      <vt:lpstr>Segoe UI</vt:lpstr>
      <vt:lpstr>Segoe UI Semibold</vt:lpstr>
      <vt:lpstr>Segoe UI Semilight</vt:lpstr>
      <vt:lpstr>Wingdings</vt:lpstr>
      <vt:lpstr>Azure PPT Template - 2018</vt:lpstr>
      <vt:lpstr>Azure Synapse Analytics 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Azure Synapse Analytics</dc:title>
  <dc:creator>Zoiner Tejada</dc:creator>
  <cp:lastModifiedBy>Zoiner Tejada</cp:lastModifiedBy>
  <cp:revision>95</cp:revision>
  <dcterms:created xsi:type="dcterms:W3CDTF">2020-03-18T15:56:09Z</dcterms:created>
  <dcterms:modified xsi:type="dcterms:W3CDTF">2020-04-15T05:09:12Z</dcterms:modified>
</cp:coreProperties>
</file>